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9" r:id="rId2"/>
    <p:sldId id="336" r:id="rId3"/>
    <p:sldId id="341" r:id="rId4"/>
    <p:sldId id="346" r:id="rId5"/>
    <p:sldId id="331" r:id="rId6"/>
    <p:sldId id="342" r:id="rId7"/>
    <p:sldId id="344" r:id="rId8"/>
    <p:sldId id="347" r:id="rId9"/>
    <p:sldId id="348" r:id="rId10"/>
    <p:sldId id="334" r:id="rId11"/>
    <p:sldId id="304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06" autoAdjust="0"/>
  </p:normalViewPr>
  <p:slideViewPr>
    <p:cSldViewPr>
      <p:cViewPr varScale="1">
        <p:scale>
          <a:sx n="66" d="100"/>
          <a:sy n="66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17-01-17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17-01-17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dirty="0" err="1" smtClean="0"/>
              <a:t>Nearpod</a:t>
            </a:r>
            <a:endParaRPr lang="en-CA" sz="1200" dirty="0" smtClean="0"/>
          </a:p>
          <a:p>
            <a:pPr lvl="0"/>
            <a:r>
              <a:rPr lang="en-CA" sz="1200" dirty="0" smtClean="0"/>
              <a:t>Students input info and teacher controls screen/receives student answers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Placement:</a:t>
            </a:r>
            <a:r>
              <a:rPr lang="en-CA" sz="1200" baseline="0" dirty="0" smtClean="0"/>
              <a:t> </a:t>
            </a:r>
            <a:r>
              <a:rPr lang="en-CA" sz="1200" dirty="0" smtClean="0"/>
              <a:t>one computer, one </a:t>
            </a:r>
            <a:r>
              <a:rPr lang="en-CA" sz="1200" dirty="0" err="1" smtClean="0"/>
              <a:t>smartboard</a:t>
            </a:r>
            <a:r>
              <a:rPr lang="en-CA" sz="1200" dirty="0" smtClean="0"/>
              <a:t>, and 6 </a:t>
            </a:r>
            <a:r>
              <a:rPr lang="en-CA" sz="1200" dirty="0" err="1" smtClean="0"/>
              <a:t>ipads</a:t>
            </a:r>
            <a:r>
              <a:rPr lang="en-CA" sz="1200" dirty="0" smtClean="0"/>
              <a:t>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Classlab.com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are able to interact with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smartboard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using </a:t>
            </a:r>
            <a:r>
              <a:rPr lang="en-C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ipads</a:t>
            </a: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lvl="0"/>
            <a:r>
              <a:rPr lang="en-CA" sz="1200" dirty="0" err="1" smtClean="0"/>
              <a:t>Ipads</a:t>
            </a:r>
            <a:r>
              <a:rPr lang="en-CA" sz="1200" dirty="0" smtClean="0"/>
              <a:t> are normally only available during centers</a:t>
            </a:r>
          </a:p>
          <a:p>
            <a:r>
              <a:rPr lang="en-CA" sz="1200" dirty="0" smtClean="0"/>
              <a:t>Depends on access and who is using the technology</a:t>
            </a:r>
          </a:p>
          <a:p>
            <a:pPr lvl="0"/>
            <a:r>
              <a:rPr lang="en-CA" sz="1200" dirty="0" smtClean="0"/>
              <a:t>Interactive websites, whiteboard activities, online videos, virtual </a:t>
            </a:r>
            <a:r>
              <a:rPr lang="en-CA" sz="1200" dirty="0" err="1" smtClean="0"/>
              <a:t>manipulatives</a:t>
            </a:r>
            <a:r>
              <a:rPr lang="en-CA" sz="1200" dirty="0" smtClean="0"/>
              <a:t>, native software, videoconferencing (Skype), class blog, </a:t>
            </a:r>
            <a:r>
              <a:rPr lang="en-CA" sz="1200" dirty="0" err="1" smtClean="0"/>
              <a:t>voicethread</a:t>
            </a:r>
            <a:r>
              <a:rPr lang="en-CA" sz="1200" dirty="0" smtClean="0"/>
              <a:t>, </a:t>
            </a:r>
            <a:r>
              <a:rPr lang="en-CA" sz="1200" dirty="0" err="1" smtClean="0"/>
              <a:t>livebinder</a:t>
            </a:r>
            <a:r>
              <a:rPr lang="en-CA" sz="1200" dirty="0" smtClean="0"/>
              <a:t>, </a:t>
            </a:r>
            <a:r>
              <a:rPr lang="en-CA" sz="1200" dirty="0" err="1" smtClean="0"/>
              <a:t>google</a:t>
            </a:r>
            <a:r>
              <a:rPr lang="en-CA" sz="1200" dirty="0" smtClean="0"/>
              <a:t> site, screencasts, </a:t>
            </a:r>
            <a:r>
              <a:rPr lang="en-CA" sz="1200" dirty="0" err="1" smtClean="0"/>
              <a:t>moodle</a:t>
            </a:r>
            <a:r>
              <a:rPr lang="en-CA" sz="1200" dirty="0" smtClean="0"/>
              <a:t>, create cartoons (</a:t>
            </a:r>
            <a:r>
              <a:rPr lang="en-CA" sz="1200" dirty="0" err="1" smtClean="0"/>
              <a:t>ToonDoo</a:t>
            </a:r>
            <a:r>
              <a:rPr lang="en-CA" sz="1200" dirty="0" smtClean="0"/>
              <a:t>), Notes </a:t>
            </a:r>
          </a:p>
          <a:p>
            <a:r>
              <a:rPr lang="en-US" sz="1200" dirty="0" err="1" smtClean="0"/>
              <a:t>Ipad</a:t>
            </a:r>
            <a:r>
              <a:rPr lang="en-US" sz="1200" dirty="0" smtClean="0"/>
              <a:t> </a:t>
            </a:r>
            <a:r>
              <a:rPr lang="en-US" sz="1200" dirty="0" err="1" smtClean="0"/>
              <a:t>Airwatch</a:t>
            </a:r>
            <a:r>
              <a:rPr lang="en-US" sz="1200" dirty="0" smtClean="0"/>
              <a:t> Workshop</a:t>
            </a:r>
            <a:endParaRPr lang="en-CA" sz="1200" dirty="0" smtClean="0"/>
          </a:p>
          <a:p>
            <a:r>
              <a:rPr lang="en-US" sz="1200" dirty="0" err="1" smtClean="0"/>
              <a:t>Classlab.com</a:t>
            </a:r>
            <a:endParaRPr lang="en-CA" sz="1200" dirty="0" smtClean="0"/>
          </a:p>
          <a:p>
            <a:pPr lvl="0"/>
            <a:r>
              <a:rPr lang="en-CA" sz="1200" dirty="0" smtClean="0"/>
              <a:t>Students are able to interact with </a:t>
            </a:r>
            <a:r>
              <a:rPr lang="en-CA" sz="1200" dirty="0" err="1" smtClean="0"/>
              <a:t>smartboard</a:t>
            </a:r>
            <a:r>
              <a:rPr lang="en-CA" sz="1200" dirty="0" smtClean="0"/>
              <a:t> using </a:t>
            </a:r>
            <a:r>
              <a:rPr lang="en-CA" sz="1200" dirty="0" err="1" smtClean="0"/>
              <a:t>ipads</a:t>
            </a:r>
            <a:endParaRPr lang="en-CA" sz="1200" dirty="0" smtClean="0"/>
          </a:p>
          <a:p>
            <a:pPr lvl="0"/>
            <a:r>
              <a:rPr lang="en-CA" sz="1200" dirty="0" smtClean="0"/>
              <a:t>Multiple choice quiz</a:t>
            </a:r>
          </a:p>
          <a:p>
            <a:pPr lvl="0"/>
            <a:r>
              <a:rPr lang="en-CA" sz="1200" dirty="0" err="1" smtClean="0"/>
              <a:t>Techang.edublogs.org</a:t>
            </a:r>
            <a:r>
              <a:rPr lang="en-CA" sz="1200" dirty="0" smtClean="0"/>
              <a:t>/2011/08/21/loaded-and-ready-to-roll/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/>
          </a:p>
          <a:p>
            <a:pPr lvl="0"/>
            <a:endParaRPr lang="en-CA" sz="1200" dirty="0" smtClean="0"/>
          </a:p>
          <a:p>
            <a:pPr lvl="0"/>
            <a:endParaRPr lang="en-CA" sz="1200" dirty="0" smtClean="0"/>
          </a:p>
          <a:p>
            <a:r>
              <a:rPr lang="en-US" sz="1200" dirty="0" smtClean="0"/>
              <a:t>Distribution: </a:t>
            </a:r>
            <a:endParaRPr lang="en-CA" sz="1200" dirty="0" smtClean="0"/>
          </a:p>
          <a:p>
            <a:pPr lvl="0"/>
            <a:r>
              <a:rPr lang="en-CA" sz="1200" dirty="0" err="1" smtClean="0"/>
              <a:t>Ipads</a:t>
            </a:r>
            <a:r>
              <a:rPr lang="en-CA" sz="1200" dirty="0" smtClean="0"/>
              <a:t>- Kindergarten- Grade 3</a:t>
            </a:r>
          </a:p>
          <a:p>
            <a:pPr lvl="0"/>
            <a:r>
              <a:rPr lang="en-CA" sz="1200" dirty="0" smtClean="0"/>
              <a:t>Chrome books- Grade 4 and up </a:t>
            </a:r>
          </a:p>
          <a:p>
            <a:pPr lvl="0"/>
            <a:endParaRPr lang="en-CA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9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CA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CA" noProof="1" smtClean="0"/>
              <a:t>Click to edit Master 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</a:p>
          <a:p>
            <a:pPr lvl="3"/>
            <a:r>
              <a:rPr lang="en-CA" noProof="1" smtClean="0"/>
              <a:t>Fourth level</a:t>
            </a:r>
          </a:p>
          <a:p>
            <a:pPr lvl="4"/>
            <a:r>
              <a:rPr lang="en-CA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17-01-17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CA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CA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CA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CA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CA" noProof="1" smtClean="0"/>
              <a:t>Click to edit Master text styles</a:t>
            </a:r>
          </a:p>
          <a:p>
            <a:pPr lvl="1"/>
            <a:r>
              <a:rPr lang="en-CA" noProof="1" smtClean="0"/>
              <a:t>Second level</a:t>
            </a:r>
          </a:p>
          <a:p>
            <a:pPr lvl="2"/>
            <a:r>
              <a:rPr lang="en-CA" noProof="1" smtClean="0"/>
              <a:t>Third level</a:t>
            </a:r>
          </a:p>
          <a:p>
            <a:pPr lvl="3"/>
            <a:r>
              <a:rPr lang="en-CA" noProof="1" smtClean="0"/>
              <a:t>Fourth level</a:t>
            </a:r>
          </a:p>
          <a:p>
            <a:pPr lvl="4"/>
            <a:r>
              <a:rPr lang="en-CA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17-01-17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A1Aqp0sPQo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286000" y="5715000"/>
            <a:ext cx="6386946" cy="504825"/>
          </a:xfrm>
        </p:spPr>
        <p:txBody>
          <a:bodyPr/>
          <a:lstStyle/>
          <a:p>
            <a:r>
              <a:rPr lang="en-US" dirty="0" smtClean="0"/>
              <a:t>By: Stephanie </a:t>
            </a:r>
            <a:r>
              <a:rPr lang="en-US" dirty="0" err="1" smtClean="0"/>
              <a:t>Dunford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3962400"/>
            <a:ext cx="8534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What are the best ways to incorporate technology into the classroom and are these methods effective?</a:t>
            </a:r>
            <a:r>
              <a:rPr lang="en-CA" dirty="0">
                <a:effectLst/>
              </a:rPr>
              <a:t/>
            </a:r>
            <a:br>
              <a:rPr lang="en-CA" dirty="0">
                <a:effectLst/>
              </a:rPr>
            </a:br>
            <a:endParaRPr lang="en-US" dirty="0"/>
          </a:p>
        </p:txBody>
      </p:sp>
      <p:pic>
        <p:nvPicPr>
          <p:cNvPr id="3" name="Picture 2" descr="ip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81000"/>
            <a:ext cx="2153097" cy="2819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152400" y="152400"/>
            <a:ext cx="8610600" cy="1752600"/>
          </a:xfrm>
        </p:spPr>
        <p:txBody>
          <a:bodyPr/>
          <a:lstStyle>
            <a:extLst/>
          </a:lstStyle>
          <a:p>
            <a:r>
              <a:rPr lang="en-US" sz="4000" dirty="0" smtClean="0">
                <a:latin typeface="American Typewriter"/>
                <a:cs typeface="American Typewriter"/>
              </a:rPr>
              <a:t>Consolidation 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compu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752600"/>
            <a:ext cx="3289300" cy="246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027" y="1371600"/>
            <a:ext cx="57150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dirty="0" smtClean="0"/>
              <a:t> Technology </a:t>
            </a:r>
            <a:r>
              <a:rPr lang="en-CA" dirty="0"/>
              <a:t>touches every part of our lives ( in the community, school, homes </a:t>
            </a:r>
            <a:r>
              <a:rPr lang="en-CA" dirty="0" err="1"/>
              <a:t>etc</a:t>
            </a:r>
            <a:r>
              <a:rPr lang="en-CA" dirty="0" smtClean="0"/>
              <a:t>)</a:t>
            </a:r>
          </a:p>
          <a:p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dirty="0"/>
              <a:t>H</a:t>
            </a:r>
            <a:r>
              <a:rPr lang="en-CA" dirty="0" smtClean="0"/>
              <a:t>elp </a:t>
            </a:r>
            <a:r>
              <a:rPr lang="en-CA" dirty="0"/>
              <a:t>students acquire the skills they need to survive in a complex, highly technological knowledge-based economy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Student </a:t>
            </a:r>
            <a:r>
              <a:rPr lang="en-CA" dirty="0"/>
              <a:t>education must support four key components of learning: active engagement, participation in groups, frequent interaction and feedback, and connection </a:t>
            </a:r>
            <a:r>
              <a:rPr lang="en-CA" dirty="0" smtClean="0"/>
              <a:t>to the </a:t>
            </a:r>
            <a:r>
              <a:rPr lang="en-CA" dirty="0"/>
              <a:t>real-</a:t>
            </a:r>
            <a:r>
              <a:rPr lang="en-CA" dirty="0" smtClean="0"/>
              <a:t>world</a:t>
            </a:r>
          </a:p>
          <a:p>
            <a:endParaRPr lang="en-CA" dirty="0"/>
          </a:p>
          <a:p>
            <a:pPr marL="285750" indent="-285750">
              <a:buFont typeface="Arial"/>
              <a:buChar char="•"/>
            </a:pPr>
            <a:r>
              <a:rPr lang="en-CA" dirty="0" smtClean="0"/>
              <a:t>Use of technology </a:t>
            </a:r>
            <a:r>
              <a:rPr lang="en-CA" dirty="0"/>
              <a:t>should be </a:t>
            </a:r>
            <a:r>
              <a:rPr lang="en-CA" dirty="0" smtClean="0"/>
              <a:t>regularly consistent and </a:t>
            </a:r>
            <a:r>
              <a:rPr lang="en-CA" dirty="0"/>
              <a:t>transparent to allow students to know exactly how to utilize these essential tools for our daily lives. </a:t>
            </a:r>
          </a:p>
          <a:p>
            <a:endParaRPr lang="en-CA" dirty="0"/>
          </a:p>
          <a:p>
            <a:pPr lvl="0"/>
            <a:endParaRPr lang="en-CA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78400" y="3733800"/>
            <a:ext cx="4165600" cy="31242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38200" y="1905000"/>
            <a:ext cx="7772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http://</a:t>
            </a:r>
            <a:r>
              <a:rPr lang="en-CA" u="sng" dirty="0" err="1" smtClean="0"/>
              <a:t>www.edutopia.org</a:t>
            </a:r>
            <a:r>
              <a:rPr lang="en-CA" u="sng" dirty="0" smtClean="0"/>
              <a:t>/technology-integration-guide-implementation</a:t>
            </a:r>
          </a:p>
          <a:p>
            <a:endParaRPr lang="en-CA" u="sng" dirty="0" smtClean="0"/>
          </a:p>
          <a:p>
            <a:r>
              <a:rPr lang="en-CA" u="sng" dirty="0"/>
              <a:t>https://</a:t>
            </a:r>
            <a:r>
              <a:rPr lang="en-CA" u="sng" dirty="0" err="1"/>
              <a:t>www.youtube.com</a:t>
            </a:r>
            <a:r>
              <a:rPr lang="en-CA" u="sng" dirty="0"/>
              <a:t>/</a:t>
            </a:r>
            <a:r>
              <a:rPr lang="en-CA" u="sng" dirty="0" err="1"/>
              <a:t>watch?v</a:t>
            </a:r>
            <a:r>
              <a:rPr lang="en-CA" u="sng" dirty="0"/>
              <a:t>=nA1Aqp0sPQo</a:t>
            </a:r>
            <a:endParaRPr lang="en-CA" u="sng" dirty="0"/>
          </a:p>
          <a:p>
            <a:endParaRPr lang="en-US" dirty="0" smtClean="0"/>
          </a:p>
          <a:p>
            <a:r>
              <a:rPr lang="en-US" u="sng" dirty="0" smtClean="0"/>
              <a:t>http://</a:t>
            </a:r>
            <a:r>
              <a:rPr lang="en-US" u="sng" dirty="0" err="1" smtClean="0"/>
              <a:t>www.edutopia.org</a:t>
            </a:r>
            <a:r>
              <a:rPr lang="en-US" u="sng" dirty="0" smtClean="0"/>
              <a:t>/technology-integration-introduction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6858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Websites Used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43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information was learned through experimentation and observation in the SK/Grade 1 classroom at WJ Watson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895600" y="304800"/>
            <a:ext cx="3505200" cy="1143000"/>
          </a:xfrm>
        </p:spPr>
        <p:txBody>
          <a:bodyPr/>
          <a:lstStyle/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Minds On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600200"/>
            <a:ext cx="6831523" cy="4876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381000" y="762000"/>
            <a:ext cx="7772400" cy="5943600"/>
          </a:xfrm>
        </p:spPr>
        <p:txBody>
          <a:bodyPr>
            <a:normAutofit/>
          </a:bodyPr>
          <a:lstStyle>
            <a:extLst/>
          </a:lstStyle>
          <a:p>
            <a:pPr marL="0" indent="0"/>
            <a:r>
              <a:rPr lang="en-US" b="1" dirty="0"/>
              <a:t>Wonderings/Brainstorming/Thinking</a:t>
            </a:r>
            <a:r>
              <a:rPr lang="en-US" b="1" dirty="0" smtClean="0"/>
              <a:t>:</a:t>
            </a:r>
          </a:p>
          <a:p>
            <a:pPr marL="0" indent="0"/>
            <a:endParaRPr lang="en-US" b="1" dirty="0" smtClean="0"/>
          </a:p>
          <a:p>
            <a:pPr marL="0" indent="0"/>
            <a:endParaRPr lang="en-US" b="1" dirty="0" smtClean="0"/>
          </a:p>
          <a:p>
            <a:pPr lvl="0">
              <a:buFont typeface="Arial"/>
              <a:buChar char="•"/>
            </a:pPr>
            <a:r>
              <a:rPr lang="en-CA" sz="2000" dirty="0" smtClean="0"/>
              <a:t>What </a:t>
            </a:r>
            <a:r>
              <a:rPr lang="en-CA" sz="2000" dirty="0"/>
              <a:t>happens when schools do not have a lot of funding</a:t>
            </a:r>
            <a:r>
              <a:rPr lang="en-CA" sz="2000" dirty="0" smtClean="0"/>
              <a:t>?</a:t>
            </a:r>
          </a:p>
          <a:p>
            <a:pPr marL="0" lvl="0" indent="0"/>
            <a:endParaRPr lang="en-CA" sz="2000" dirty="0"/>
          </a:p>
          <a:p>
            <a:pPr>
              <a:buFont typeface="Arial"/>
              <a:buChar char="•"/>
            </a:pPr>
            <a:r>
              <a:rPr lang="en-CA" sz="2000" dirty="0"/>
              <a:t>Does technology waste more </a:t>
            </a:r>
            <a:r>
              <a:rPr lang="en-CA" sz="2000" dirty="0"/>
              <a:t>time during class rather than help</a:t>
            </a:r>
            <a:r>
              <a:rPr lang="en-CA" sz="2000" dirty="0" smtClean="0"/>
              <a:t>?</a:t>
            </a:r>
            <a:r>
              <a:rPr lang="en-CA" sz="2000" dirty="0" smtClean="0"/>
              <a:t>(</a:t>
            </a:r>
            <a:r>
              <a:rPr lang="en-CA" sz="2000" dirty="0"/>
              <a:t>when technology does not work right</a:t>
            </a:r>
            <a:r>
              <a:rPr lang="en-CA" sz="2000" dirty="0" smtClean="0"/>
              <a:t>)</a:t>
            </a:r>
          </a:p>
          <a:p>
            <a:pPr marL="0" indent="0"/>
            <a:endParaRPr lang="en-CA" sz="2000" dirty="0"/>
          </a:p>
          <a:p>
            <a:pPr lvl="0">
              <a:buFont typeface="Arial"/>
              <a:buChar char="•"/>
            </a:pPr>
            <a:r>
              <a:rPr lang="en-CA" sz="2000" dirty="0"/>
              <a:t>What technology is best when considering differentiation within the classroom, as well as different learning </a:t>
            </a:r>
            <a:r>
              <a:rPr lang="en-CA" sz="2000" dirty="0" smtClean="0"/>
              <a:t>needs</a:t>
            </a:r>
            <a:r>
              <a:rPr lang="en-CA" sz="2000" dirty="0"/>
              <a:t>?</a:t>
            </a:r>
            <a:endParaRPr lang="en-CA" sz="2000" dirty="0" smtClean="0"/>
          </a:p>
          <a:p>
            <a:pPr marL="0" lvl="0" indent="0"/>
            <a:endParaRPr lang="en-CA" sz="2000" dirty="0"/>
          </a:p>
          <a:p>
            <a:pPr lvl="0">
              <a:buFont typeface="Arial"/>
              <a:buChar char="•"/>
            </a:pPr>
            <a:r>
              <a:rPr lang="en-CA" sz="2000" dirty="0" smtClean="0"/>
              <a:t>How </a:t>
            </a:r>
            <a:r>
              <a:rPr lang="en-CA" sz="2000" dirty="0"/>
              <a:t>do teachers ensure students are staying on track and not being distracted from various alternative apps and websites</a:t>
            </a:r>
            <a:r>
              <a:rPr lang="en-CA" sz="2000" dirty="0" smtClean="0"/>
              <a:t>?</a:t>
            </a:r>
          </a:p>
          <a:p>
            <a:pPr marL="0" lvl="0" indent="0"/>
            <a:endParaRPr lang="en-CA" sz="2000" dirty="0"/>
          </a:p>
          <a:p>
            <a:pPr lvl="0">
              <a:buFont typeface="Arial"/>
              <a:buChar char="•"/>
            </a:pPr>
            <a:r>
              <a:rPr lang="en-CA" sz="2000" dirty="0"/>
              <a:t>How can technology become </a:t>
            </a:r>
            <a:r>
              <a:rPr lang="en-CA" sz="2000" dirty="0" smtClean="0"/>
              <a:t>routine in the classroom?</a:t>
            </a:r>
            <a:endParaRPr lang="en-CA" sz="2000" dirty="0"/>
          </a:p>
          <a:p>
            <a:pPr marL="0" indent="0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0"/>
            <a:ext cx="5105400" cy="5715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Action</a:t>
            </a:r>
            <a:endParaRPr lang="en-US" sz="4000" dirty="0">
              <a:solidFill>
                <a:srgbClr val="FFFFFF"/>
              </a:solidFill>
              <a:latin typeface="American Typewriter"/>
              <a:cs typeface="American Typewrite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7636"/>
            <a:ext cx="2501900" cy="16649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CA" dirty="0" smtClean="0"/>
              <a:t>“While </a:t>
            </a:r>
            <a:r>
              <a:rPr lang="en-CA" dirty="0"/>
              <a:t>students may be surrounded by technology at home, it is dangerous to assume that they know how to use it for </a:t>
            </a:r>
            <a:r>
              <a:rPr lang="en-CA" dirty="0" smtClean="0"/>
              <a:t>learning”  </a:t>
            </a:r>
            <a:r>
              <a:rPr lang="en-CA" dirty="0"/>
              <a:t>(myth of the digital native)</a:t>
            </a:r>
            <a:br>
              <a:rPr lang="en-CA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CA" dirty="0"/>
              <a:t>Most students still need a guide to help them use digital tools effectively for learning and collaboration.</a:t>
            </a:r>
            <a:br>
              <a:rPr lang="en-CA" dirty="0"/>
            </a:br>
            <a:endParaRPr lang="en-US" dirty="0"/>
          </a:p>
        </p:txBody>
      </p:sp>
      <p:pic>
        <p:nvPicPr>
          <p:cNvPr id="7" name="Picture 6" descr="7288396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4800"/>
            <a:ext cx="3334512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86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304800" y="1143000"/>
            <a:ext cx="8229600" cy="609600"/>
          </a:xfrm>
        </p:spPr>
        <p:txBody>
          <a:bodyPr/>
          <a:lstStyle>
            <a:extLst/>
          </a:lstStyle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Action</a:t>
            </a:r>
          </a:p>
          <a:p>
            <a:pPr algn="ctr"/>
            <a:r>
              <a:rPr lang="en-US" b="1" dirty="0" smtClean="0"/>
              <a:t>Investigation</a:t>
            </a:r>
            <a:r>
              <a:rPr lang="en-US" b="1" dirty="0"/>
              <a:t>/Exploration/</a:t>
            </a:r>
            <a:r>
              <a:rPr lang="en-US" b="1" dirty="0" smtClean="0"/>
              <a:t>Discovery</a:t>
            </a:r>
          </a:p>
          <a:p>
            <a:r>
              <a:rPr lang="en-US" sz="2500" b="1" u="sng" dirty="0" smtClean="0"/>
              <a:t>Students</a:t>
            </a:r>
            <a:r>
              <a:rPr lang="en-CA" sz="2500" b="1" u="sng" dirty="0" smtClean="0"/>
              <a:t> </a:t>
            </a:r>
            <a:endParaRPr lang="en-CA" sz="2500" b="1" u="sng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371600"/>
            <a:ext cx="86868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CA" sz="2000" dirty="0"/>
              <a:t>Students are fully engaged with the use of </a:t>
            </a:r>
            <a:r>
              <a:rPr lang="en-CA" sz="2000" dirty="0" err="1"/>
              <a:t>ipads</a:t>
            </a:r>
            <a:r>
              <a:rPr lang="en-CA" sz="2000" dirty="0"/>
              <a:t>, </a:t>
            </a:r>
            <a:r>
              <a:rPr lang="en-CA" sz="2000" dirty="0" err="1" smtClean="0"/>
              <a:t>smartboards</a:t>
            </a:r>
            <a:r>
              <a:rPr lang="en-CA" sz="2000" dirty="0"/>
              <a:t>, and computers. </a:t>
            </a:r>
            <a:endParaRPr lang="en-CA" sz="2000" dirty="0" smtClean="0"/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It seems to be difficult ensuring every student is on track (</a:t>
            </a:r>
            <a:r>
              <a:rPr lang="en-CA" sz="2000" dirty="0" err="1"/>
              <a:t>eg</a:t>
            </a:r>
            <a:r>
              <a:rPr lang="en-CA" sz="2000" dirty="0"/>
              <a:t>. literacy game during literacy) and not playing games that do not include learning. </a:t>
            </a:r>
            <a:endParaRPr lang="en-CA" sz="2000" dirty="0" smtClean="0"/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 smtClean="0"/>
              <a:t>Use of </a:t>
            </a:r>
            <a:r>
              <a:rPr lang="en-CA" sz="2000" dirty="0"/>
              <a:t>interactive attendance app on the </a:t>
            </a:r>
            <a:r>
              <a:rPr lang="en-CA" sz="2000" dirty="0" err="1"/>
              <a:t>smartboard</a:t>
            </a:r>
            <a:r>
              <a:rPr lang="en-CA" sz="2000" dirty="0"/>
              <a:t> each day. </a:t>
            </a:r>
            <a:r>
              <a:rPr lang="en-CA" sz="2000" dirty="0" err="1"/>
              <a:t>Eg</a:t>
            </a:r>
            <a:r>
              <a:rPr lang="en-CA" sz="2000" dirty="0"/>
              <a:t>. Students were to drag their name (on a duck) to the </a:t>
            </a:r>
            <a:r>
              <a:rPr lang="en-CA" sz="2000" dirty="0" smtClean="0"/>
              <a:t>pond</a:t>
            </a:r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Students are always asking and wanting to use </a:t>
            </a:r>
            <a:r>
              <a:rPr lang="en-CA" sz="2000" dirty="0" err="1"/>
              <a:t>ipad</a:t>
            </a:r>
            <a:r>
              <a:rPr lang="en-CA" sz="2000" dirty="0"/>
              <a:t>, computer and </a:t>
            </a:r>
            <a:r>
              <a:rPr lang="en-CA" sz="2000" dirty="0" err="1"/>
              <a:t>smartboard</a:t>
            </a:r>
            <a:endParaRPr lang="en-CA" sz="2000" dirty="0"/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Able to take control of own learning (student centered)</a:t>
            </a:r>
          </a:p>
          <a:p>
            <a:pPr lvl="0"/>
            <a:endParaRPr lang="en-CA" sz="1700" dirty="0" smtClean="0"/>
          </a:p>
          <a:p>
            <a:endParaRPr lang="en-CA" sz="1600" dirty="0"/>
          </a:p>
          <a:p>
            <a:pPr lvl="0"/>
            <a:endParaRPr lang="en-CA" sz="1600" dirty="0"/>
          </a:p>
          <a:p>
            <a:pPr marL="285750" lvl="0" indent="-285750">
              <a:buFont typeface="Arial"/>
              <a:buChar char="•"/>
            </a:pPr>
            <a:endParaRPr lang="en-CA" sz="1600" dirty="0"/>
          </a:p>
          <a:p>
            <a:pPr marL="285750" lvl="0" indent="-285750">
              <a:buFont typeface="Arial"/>
              <a:buChar char="•"/>
            </a:pPr>
            <a:endParaRPr lang="en-CA" sz="1700" dirty="0"/>
          </a:p>
        </p:txBody>
      </p:sp>
      <p:pic>
        <p:nvPicPr>
          <p:cNvPr id="2" name="Picture 1" descr="AA03916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758" y="4782782"/>
            <a:ext cx="2421088" cy="20752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4" y="23516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CA" dirty="0"/>
          </a:p>
          <a:p>
            <a:r>
              <a:rPr lang="en-CA" dirty="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514600"/>
            <a:ext cx="8686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Enhances the relationship between teacher and student</a:t>
            </a:r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Provide each classroom with more interesting, diverse, and current learning materials</a:t>
            </a:r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Web connects students to experts in the real world and provides numerous opportunities for </a:t>
            </a:r>
            <a:r>
              <a:rPr lang="en-CA" sz="2000" dirty="0" smtClean="0"/>
              <a:t>understanding </a:t>
            </a:r>
            <a:r>
              <a:rPr lang="en-CA" sz="2000" dirty="0"/>
              <a:t>through images, sound, and text.</a:t>
            </a:r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Students are more likely to stay engaged and on task, reducing </a:t>
            </a:r>
            <a:r>
              <a:rPr lang="en-CA" sz="2000" dirty="0" err="1"/>
              <a:t>behavioral</a:t>
            </a:r>
            <a:r>
              <a:rPr lang="en-CA" sz="2000" dirty="0"/>
              <a:t> problems in the classroom.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Students Continued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AA0392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44" y="228600"/>
            <a:ext cx="3038856" cy="2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0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762000"/>
            <a:ext cx="8458200" cy="7315200"/>
          </a:xfrm>
        </p:spPr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pPr marL="285750" indent="-285750">
              <a:buFont typeface="Arial"/>
              <a:buChar char="•"/>
            </a:pPr>
            <a:endParaRPr lang="en-CA" sz="2000" dirty="0" smtClean="0"/>
          </a:p>
          <a:p>
            <a:pPr marL="285750" indent="-285750">
              <a:buFont typeface="Arial"/>
              <a:buChar char="•"/>
            </a:pPr>
            <a:endParaRPr lang="en-CA" sz="2000" dirty="0"/>
          </a:p>
          <a:p>
            <a:pPr marL="285750" indent="-285750">
              <a:buFont typeface="Arial"/>
              <a:buChar char="•"/>
            </a:pPr>
            <a:endParaRPr lang="en-CA" sz="2000" dirty="0" smtClean="0"/>
          </a:p>
          <a:p>
            <a:pPr marL="285750" indent="-285750">
              <a:buFont typeface="Arial"/>
              <a:buChar char="•"/>
            </a:pPr>
            <a:r>
              <a:rPr lang="en-CA" sz="2000" dirty="0" smtClean="0"/>
              <a:t>Teacher </a:t>
            </a:r>
            <a:r>
              <a:rPr lang="en-CA" sz="2000" dirty="0"/>
              <a:t>needs to always be circulating the room, ensuring all students are on task</a:t>
            </a:r>
            <a:r>
              <a:rPr lang="en-CA" sz="2000" dirty="0" smtClean="0"/>
              <a:t>.</a:t>
            </a:r>
            <a:r>
              <a:rPr lang="en-CA" sz="2000" dirty="0"/>
              <a:t> Finding  apps that are fun and engaging to make students WANT to play the correct games. </a:t>
            </a:r>
            <a:endParaRPr lang="en-CA" sz="2000" dirty="0" smtClean="0"/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A lot of teachers shy away from technology because they have not learned how it </a:t>
            </a:r>
            <a:r>
              <a:rPr lang="en-CA" sz="2000" dirty="0" smtClean="0"/>
              <a:t>works</a:t>
            </a:r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There is a lot of media rules (</a:t>
            </a:r>
            <a:r>
              <a:rPr lang="en-CA" sz="2000" dirty="0" err="1"/>
              <a:t>eg</a:t>
            </a:r>
            <a:r>
              <a:rPr lang="en-CA" sz="2000" dirty="0"/>
              <a:t>. media consent, scared to accidently send a student’s work to the wrong parent) </a:t>
            </a:r>
            <a:endParaRPr lang="en-CA" sz="2000" dirty="0" smtClean="0"/>
          </a:p>
          <a:p>
            <a:pPr lvl="0"/>
            <a:endParaRPr lang="en-CA" sz="2000" dirty="0" smtClean="0"/>
          </a:p>
          <a:p>
            <a:pPr marL="285750" indent="-285750">
              <a:buFont typeface="Arial"/>
              <a:buChar char="•"/>
            </a:pPr>
            <a:r>
              <a:rPr lang="en-CA" sz="2000" dirty="0"/>
              <a:t>Schools must have apps approved before using (Digital Tool Process (DTAP) and submit Digital tool permission letter to </a:t>
            </a:r>
            <a:r>
              <a:rPr lang="en-CA" sz="2000" dirty="0" smtClean="0"/>
              <a:t>parents</a:t>
            </a:r>
          </a:p>
          <a:p>
            <a:pPr marL="285750" indent="-285750">
              <a:buFont typeface="Arial"/>
              <a:buChar char="•"/>
            </a:pPr>
            <a:endParaRPr lang="en-CA" dirty="0"/>
          </a:p>
          <a:p>
            <a:endParaRPr lang="en-CA" dirty="0"/>
          </a:p>
          <a:p>
            <a:pPr marL="285750" lvl="0" indent="-285750">
              <a:buFont typeface="Arial"/>
              <a:buChar char="•"/>
            </a:pPr>
            <a:endParaRPr lang="en-CA" dirty="0"/>
          </a:p>
          <a:p>
            <a:pPr lvl="0"/>
            <a:endParaRPr lang="en-CA" dirty="0"/>
          </a:p>
          <a:p>
            <a:pPr lvl="0"/>
            <a:endParaRPr lang="en-CA" dirty="0"/>
          </a:p>
          <a:p>
            <a:endParaRPr lang="en-CA" dirty="0"/>
          </a:p>
          <a:p>
            <a:pPr lvl="0"/>
            <a:endParaRPr lang="en-CA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merican Typewriter"/>
                <a:cs typeface="American Typewriter"/>
              </a:rPr>
              <a:t>Teachers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BU0095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4560">
            <a:off x="6470734" y="4876253"/>
            <a:ext cx="2222043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435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934" y="3048000"/>
            <a:ext cx="8610600" cy="4419600"/>
          </a:xfrm>
        </p:spPr>
        <p:txBody>
          <a:bodyPr/>
          <a:lstStyle/>
          <a:p>
            <a:pPr marL="285750" lvl="0" indent="-285750">
              <a:buFont typeface="Arial"/>
              <a:buChar char="•"/>
            </a:pPr>
            <a:r>
              <a:rPr lang="en-CA" sz="2000" dirty="0"/>
              <a:t>Educators need to stay current with changing technology </a:t>
            </a:r>
            <a:endParaRPr lang="en-CA" sz="2000" dirty="0" smtClean="0"/>
          </a:p>
          <a:p>
            <a:pPr lvl="0"/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Having back up plan </a:t>
            </a:r>
            <a:r>
              <a:rPr lang="en-CA" sz="2000" dirty="0" err="1"/>
              <a:t>incase</a:t>
            </a:r>
            <a:r>
              <a:rPr lang="en-CA" sz="2000" dirty="0"/>
              <a:t> of technology failing </a:t>
            </a:r>
            <a:endParaRPr lang="en-CA" sz="2000" dirty="0" smtClean="0"/>
          </a:p>
          <a:p>
            <a:pPr lvl="0"/>
            <a:endParaRPr lang="en-CA" sz="2000" dirty="0"/>
          </a:p>
          <a:p>
            <a:pPr marL="285750" indent="-285750">
              <a:buFont typeface="Arial"/>
              <a:buChar char="•"/>
            </a:pPr>
            <a:r>
              <a:rPr lang="en-CA" sz="2000" dirty="0"/>
              <a:t>Use media that teacher is comfortable with </a:t>
            </a:r>
            <a:endParaRPr lang="en-CA" sz="2000" dirty="0" smtClean="0"/>
          </a:p>
          <a:p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Model troubleshooting for </a:t>
            </a:r>
            <a:r>
              <a:rPr lang="en-CA" sz="2000" dirty="0" smtClean="0"/>
              <a:t>students</a:t>
            </a:r>
          </a:p>
          <a:p>
            <a:pPr lvl="0"/>
            <a:endParaRPr lang="en-CA" sz="2000" dirty="0"/>
          </a:p>
          <a:p>
            <a:pPr marL="285750" indent="-285750">
              <a:buFont typeface="Arial"/>
              <a:buChar char="•"/>
            </a:pPr>
            <a:r>
              <a:rPr lang="en-CA" sz="2000" dirty="0"/>
              <a:t> Using technology of feedback/assessment (quick checks and personalized feedback</a:t>
            </a:r>
            <a:r>
              <a:rPr lang="en-CA" sz="2000" dirty="0" smtClean="0"/>
              <a:t>)</a:t>
            </a:r>
          </a:p>
          <a:p>
            <a:endParaRPr lang="en-CA" sz="2000" dirty="0"/>
          </a:p>
          <a:p>
            <a:pPr marL="285750" lvl="0" indent="-285750">
              <a:buFont typeface="Arial"/>
              <a:buChar char="•"/>
            </a:pPr>
            <a:r>
              <a:rPr lang="en-CA" sz="2000" dirty="0"/>
              <a:t>Taking small steps, risk taking, open minded, careful planning </a:t>
            </a:r>
            <a:endParaRPr lang="en-CA" sz="2000" dirty="0" smtClean="0"/>
          </a:p>
          <a:p>
            <a:pPr lvl="0"/>
            <a:endParaRPr lang="en-CA" sz="2000" dirty="0" smtClean="0"/>
          </a:p>
          <a:p>
            <a:pPr marL="285750" indent="-285750">
              <a:buFont typeface="Arial"/>
              <a:buChar char="•"/>
            </a:pPr>
            <a:r>
              <a:rPr lang="en-CA" sz="2000" dirty="0" err="1"/>
              <a:t>Ipads</a:t>
            </a:r>
            <a:r>
              <a:rPr lang="en-CA" sz="2000" dirty="0"/>
              <a:t> are used to take pictures of students during inquiry/centers. The teacher has a individual folder for each student on </a:t>
            </a:r>
            <a:r>
              <a:rPr lang="en-CA" sz="2000" dirty="0" err="1"/>
              <a:t>google</a:t>
            </a:r>
            <a:r>
              <a:rPr lang="en-CA" sz="2000" dirty="0"/>
              <a:t> folders. </a:t>
            </a:r>
          </a:p>
          <a:p>
            <a:pPr lvl="0"/>
            <a:endParaRPr lang="en-CA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048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merican Typewriter"/>
                <a:cs typeface="American Typewriter"/>
              </a:rPr>
              <a:t>Teachers Continued</a:t>
            </a:r>
            <a:endParaRPr lang="en-US" sz="4000" dirty="0">
              <a:latin typeface="American Typewriter"/>
              <a:cs typeface="American Typewriter"/>
            </a:endParaRPr>
          </a:p>
        </p:txBody>
      </p:sp>
      <p:pic>
        <p:nvPicPr>
          <p:cNvPr id="5" name="Picture 4" descr="756505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6" y="2133600"/>
            <a:ext cx="3255264" cy="16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498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276600" y="2514600"/>
            <a:ext cx="2514600" cy="2438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3200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Helpful Resources for the classroom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BYOD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Video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620524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Plickers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Podcasts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Collaborative Exercises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Twitter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Blogging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Kahoot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Chrome Books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3824" y="4191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Ipads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190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GoNoodle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524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Wordle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9000" y="1219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Movie Maker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106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Near Pod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29422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Smartboard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83432" y="228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Computer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600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Youtube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2667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Newsforkids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.com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4400" y="5105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Toondoo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84449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Classlab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com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14800" y="533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SeeSaw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48400" y="43434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Creating Magazine Covers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5600" y="5181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BrainPop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864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Prodigy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240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ABCYA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86000" y="533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Social Media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72000" y="182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Cube For Teachers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07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848</Words>
  <Application>Microsoft Macintosh PowerPoint</Application>
  <PresentationFormat>On-screen Show (4:3)</PresentationFormat>
  <Paragraphs>156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Classic Photo Album</vt:lpstr>
      <vt:lpstr>What are the best ways to incorporate technology into the classroom and are these methods effective? </vt:lpstr>
      <vt:lpstr>PowerPoint Presentation</vt:lpstr>
      <vt:lpstr>Action</vt:lpstr>
      <vt:lpstr>“While students may be surrounded by technology at home, it is dangerous to assume that they know how to use it for learning”  (myth of the digital native)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2017-01-18T01:21:21Z</dcterms:modified>
</cp:coreProperties>
</file>