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Amatic SC"/>
      <p:regular r:id="rId21"/>
      <p:bold r:id="rId22"/>
    </p:embeddedFont>
    <p:embeddedFont>
      <p:font typeface="Source Code Pro"/>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3" name="Stephanie Dunford"/>
  <p:cmAuthor clrIdx="1" id="1" initials="" lastIdx="4" name="Stephanie Harri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AmaticSC-bold.fntdata"/><Relationship Id="rId10" Type="http://schemas.openxmlformats.org/officeDocument/2006/relationships/slide" Target="slides/slide5.xml"/><Relationship Id="rId21" Type="http://schemas.openxmlformats.org/officeDocument/2006/relationships/font" Target="fonts/AmaticSC-regular.fntdata"/><Relationship Id="rId13" Type="http://schemas.openxmlformats.org/officeDocument/2006/relationships/slide" Target="slides/slide8.xml"/><Relationship Id="rId24" Type="http://schemas.openxmlformats.org/officeDocument/2006/relationships/font" Target="fonts/SourceCodePro-bold.fntdata"/><Relationship Id="rId12" Type="http://schemas.openxmlformats.org/officeDocument/2006/relationships/slide" Target="slides/slide7.xml"/><Relationship Id="rId23" Type="http://schemas.openxmlformats.org/officeDocument/2006/relationships/font" Target="fonts/SourceCodePr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6-10-31T01:20:31.816">
    <p:pos x="3460" y="865"/>
    <p:text>Don't really know what to put here. Also do you know the app name? lol</p:text>
  </p:cm>
  <p:cm authorId="1" idx="1" dt="2016-10-31T01:05:10.205">
    <p:pos x="3460" y="965"/>
    <p:text>Just saw you typing I am getting the info !</p:text>
  </p:cm>
  <p:cm authorId="0" idx="2" dt="2016-10-31T01:05:57.045">
    <p:pos x="3460" y="1065"/>
    <p:text>haha awesome. Thanks!!</p:text>
  </p:cm>
  <p:cm authorId="1" idx="2" dt="2016-10-31T01:10:55.308">
    <p:pos x="3460" y="1165"/>
    <p:text>Does that sound okay??</p:text>
  </p:cm>
  <p:cm authorId="0" idx="3" dt="2016-10-31T01:12:44.296">
    <p:pos x="3460" y="1265"/>
    <p:text>I think that connects to the curriculum right?</p:text>
  </p:cm>
  <p:cm authorId="1" idx="3" dt="2016-10-31T01:20:03.274">
    <p:pos x="3460" y="1365"/>
    <p:text>I will try to add some of the wording used ! I am making another slide with how they can use it to cover animals !</p:text>
  </p:cm>
  <p:cm authorId="1" idx="4" dt="2016-10-31T01:20:31.816">
    <p:pos x="3460" y="1465"/>
    <p:text>sorry I will add some curriculum words when I do my next slide is what I am trying to spit out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theideagal.blogspot.ca/2013/04/pattern-blocks-equivalent-fractions.html"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a:t>Pg 107 </a:t>
            </a:r>
          </a:p>
          <a:p>
            <a:pPr indent="0" lvl="0" mar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34" name="Shape 13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8" name="Shape 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rPr lang="en" u="sng">
                <a:solidFill>
                  <a:schemeClr val="hlink"/>
                </a:solidFill>
                <a:hlinkClick r:id="rId2"/>
              </a:rPr>
              <a:t>http://theideagal.blogspot.ca/2013/04/pattern-blocks-equivalent-fractions.html</a:t>
            </a:r>
          </a:p>
          <a:p>
            <a:pPr indent="0" lvl="0" mar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188" y="685800"/>
            <a:ext cx="60963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indent="0" lvl="0" mar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wrap="square" tIns="91425">
            <a:noAutofit/>
          </a:bodyPr>
          <a:lstStyle/>
          <a:p>
            <a:pPr indent="0" lvl="0" marL="0">
              <a:spcBef>
                <a:spcPts val="0"/>
              </a:spcBef>
              <a:buNone/>
            </a:pPr>
            <a:r>
              <a:t/>
            </a:r>
            <a:endParaRPr/>
          </a:p>
        </p:txBody>
      </p:sp>
      <p:sp>
        <p:nvSpPr>
          <p:cNvPr id="11" name="Shape 11"/>
          <p:cNvSpPr txBox="1"/>
          <p:nvPr>
            <p:ph type="ctrTitle"/>
          </p:nvPr>
        </p:nvSpPr>
        <p:spPr>
          <a:xfrm>
            <a:off x="311700" y="392150"/>
            <a:ext cx="8520600" cy="2690400"/>
          </a:xfrm>
          <a:prstGeom prst="rect">
            <a:avLst/>
          </a:prstGeom>
        </p:spPr>
        <p:txBody>
          <a:bodyPr anchorCtr="0" anchor="ctr" bIns="91425" lIns="91425" rIns="91425" wrap="square" tIns="91425"/>
          <a:lstStyle>
            <a:lvl1pPr lvl="0" algn="ctr">
              <a:spcBef>
                <a:spcPts val="0"/>
              </a:spcBef>
              <a:buSzPts val="8000"/>
              <a:buNone/>
              <a:defRPr sz="8000"/>
            </a:lvl1pPr>
            <a:lvl2pPr lvl="1" algn="ctr">
              <a:spcBef>
                <a:spcPts val="0"/>
              </a:spcBef>
              <a:buSzPts val="8000"/>
              <a:buNone/>
              <a:defRPr sz="8000"/>
            </a:lvl2pPr>
            <a:lvl3pPr lvl="2" algn="ctr">
              <a:spcBef>
                <a:spcPts val="0"/>
              </a:spcBef>
              <a:buSzPts val="8000"/>
              <a:buNone/>
              <a:defRPr sz="8000"/>
            </a:lvl3pPr>
            <a:lvl4pPr lvl="3" algn="ctr">
              <a:spcBef>
                <a:spcPts val="0"/>
              </a:spcBef>
              <a:buSzPts val="8000"/>
              <a:buNone/>
              <a:defRPr sz="8000"/>
            </a:lvl4pPr>
            <a:lvl5pPr lvl="4" algn="ctr">
              <a:spcBef>
                <a:spcPts val="0"/>
              </a:spcBef>
              <a:buSzPts val="8000"/>
              <a:buNone/>
              <a:defRPr sz="8000"/>
            </a:lvl5pPr>
            <a:lvl6pPr lvl="5" algn="ctr">
              <a:spcBef>
                <a:spcPts val="0"/>
              </a:spcBef>
              <a:buSzPts val="8000"/>
              <a:buNone/>
              <a:defRPr sz="8000"/>
            </a:lvl6pPr>
            <a:lvl7pPr lvl="6" algn="ctr">
              <a:spcBef>
                <a:spcPts val="0"/>
              </a:spcBef>
              <a:buSzPts val="8000"/>
              <a:buNone/>
              <a:defRPr sz="8000"/>
            </a:lvl7pPr>
            <a:lvl8pPr lvl="7" algn="ctr">
              <a:spcBef>
                <a:spcPts val="0"/>
              </a:spcBef>
              <a:buSzPts val="8000"/>
              <a:buNone/>
              <a:defRPr sz="8000"/>
            </a:lvl8pPr>
            <a:lvl9pPr lvl="8" algn="ctr">
              <a:spcBef>
                <a:spcPts val="0"/>
              </a:spcBef>
              <a:buSzPts val="8000"/>
              <a:buNone/>
              <a:defRPr sz="8000"/>
            </a:lvl9pPr>
          </a:lstStyle>
          <a:p/>
        </p:txBody>
      </p:sp>
      <p:sp>
        <p:nvSpPr>
          <p:cNvPr id="12" name="Shape 12"/>
          <p:cNvSpPr txBox="1"/>
          <p:nvPr>
            <p:ph idx="1" type="subTitle"/>
          </p:nvPr>
        </p:nvSpPr>
        <p:spPr>
          <a:xfrm>
            <a:off x="311700" y="3890400"/>
            <a:ext cx="8520600" cy="706200"/>
          </a:xfrm>
          <a:prstGeom prst="rect">
            <a:avLst/>
          </a:prstGeom>
        </p:spPr>
        <p:txBody>
          <a:bodyPr anchorCtr="0" anchor="ctr" bIns="91425" lIns="91425" rIns="91425" wrap="square" tIns="91425"/>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600" cy="1981800"/>
          </a:xfrm>
          <a:prstGeom prst="rect">
            <a:avLst/>
          </a:prstGeom>
        </p:spPr>
        <p:txBody>
          <a:bodyPr anchorCtr="0" anchor="b" bIns="91425" lIns="91425" rIns="91425" wrap="square" tIns="91425"/>
          <a:lstStyle>
            <a:lvl1pPr lvl="0" algn="ctr">
              <a:spcBef>
                <a:spcPts val="0"/>
              </a:spcBef>
              <a:buClr>
                <a:schemeClr val="lt1"/>
              </a:buClr>
              <a:buSzPts val="12000"/>
              <a:buNone/>
              <a:defRPr sz="12000">
                <a:solidFill>
                  <a:schemeClr val="lt1"/>
                </a:solidFill>
              </a:defRPr>
            </a:lvl1pPr>
            <a:lvl2pPr lvl="1" algn="ctr">
              <a:spcBef>
                <a:spcPts val="0"/>
              </a:spcBef>
              <a:buClr>
                <a:schemeClr val="lt1"/>
              </a:buClr>
              <a:buSzPts val="12000"/>
              <a:buNone/>
              <a:defRPr sz="12000">
                <a:solidFill>
                  <a:schemeClr val="lt1"/>
                </a:solidFill>
              </a:defRPr>
            </a:lvl2pPr>
            <a:lvl3pPr lvl="2" algn="ctr">
              <a:spcBef>
                <a:spcPts val="0"/>
              </a:spcBef>
              <a:buClr>
                <a:schemeClr val="lt1"/>
              </a:buClr>
              <a:buSzPts val="12000"/>
              <a:buNone/>
              <a:defRPr sz="12000">
                <a:solidFill>
                  <a:schemeClr val="lt1"/>
                </a:solidFill>
              </a:defRPr>
            </a:lvl3pPr>
            <a:lvl4pPr lvl="3" algn="ctr">
              <a:spcBef>
                <a:spcPts val="0"/>
              </a:spcBef>
              <a:buClr>
                <a:schemeClr val="lt1"/>
              </a:buClr>
              <a:buSzPts val="12000"/>
              <a:buNone/>
              <a:defRPr sz="12000">
                <a:solidFill>
                  <a:schemeClr val="lt1"/>
                </a:solidFill>
              </a:defRPr>
            </a:lvl4pPr>
            <a:lvl5pPr lvl="4" algn="ctr">
              <a:spcBef>
                <a:spcPts val="0"/>
              </a:spcBef>
              <a:buClr>
                <a:schemeClr val="lt1"/>
              </a:buClr>
              <a:buSzPts val="12000"/>
              <a:buNone/>
              <a:defRPr sz="12000">
                <a:solidFill>
                  <a:schemeClr val="lt1"/>
                </a:solidFill>
              </a:defRPr>
            </a:lvl5pPr>
            <a:lvl6pPr lvl="5" algn="ctr">
              <a:spcBef>
                <a:spcPts val="0"/>
              </a:spcBef>
              <a:buClr>
                <a:schemeClr val="lt1"/>
              </a:buClr>
              <a:buSzPts val="12000"/>
              <a:buNone/>
              <a:defRPr sz="12000">
                <a:solidFill>
                  <a:schemeClr val="lt1"/>
                </a:solidFill>
              </a:defRPr>
            </a:lvl6pPr>
            <a:lvl7pPr lvl="6" algn="ctr">
              <a:spcBef>
                <a:spcPts val="0"/>
              </a:spcBef>
              <a:buClr>
                <a:schemeClr val="lt1"/>
              </a:buClr>
              <a:buSzPts val="12000"/>
              <a:buNone/>
              <a:defRPr sz="12000">
                <a:solidFill>
                  <a:schemeClr val="lt1"/>
                </a:solidFill>
              </a:defRPr>
            </a:lvl7pPr>
            <a:lvl8pPr lvl="7" algn="ctr">
              <a:spcBef>
                <a:spcPts val="0"/>
              </a:spcBef>
              <a:buClr>
                <a:schemeClr val="lt1"/>
              </a:buClr>
              <a:buSzPts val="12000"/>
              <a:buNone/>
              <a:defRPr sz="12000">
                <a:solidFill>
                  <a:schemeClr val="lt1"/>
                </a:solidFill>
              </a:defRPr>
            </a:lvl8pPr>
            <a:lvl9pPr lvl="8" algn="ctr">
              <a:spcBef>
                <a:spcPts val="0"/>
              </a:spcBef>
              <a:buClr>
                <a:schemeClr val="lt1"/>
              </a:buClr>
              <a:buSzPts val="12000"/>
              <a:buNone/>
              <a:defRPr sz="12000">
                <a:solidFill>
                  <a:schemeClr val="lt1"/>
                </a:solidFill>
              </a:defRPr>
            </a:lvl9pPr>
          </a:lstStyle>
          <a:p/>
        </p:txBody>
      </p:sp>
      <p:sp>
        <p:nvSpPr>
          <p:cNvPr id="48" name="Shape 48"/>
          <p:cNvSpPr txBox="1"/>
          <p:nvPr>
            <p:ph idx="1" type="body"/>
          </p:nvPr>
        </p:nvSpPr>
        <p:spPr>
          <a:xfrm>
            <a:off x="311700" y="3304625"/>
            <a:ext cx="8520600" cy="1300800"/>
          </a:xfrm>
          <a:prstGeom prst="rect">
            <a:avLst/>
          </a:prstGeom>
        </p:spPr>
        <p:txBody>
          <a:bodyPr anchorCtr="0" anchor="t" bIns="91425" lIns="91425" rIns="91425" wrap="square" tIns="91425"/>
          <a:lstStyle>
            <a:lvl1pPr lvl="0" algn="ctr">
              <a:spcBef>
                <a:spcPts val="0"/>
              </a:spcBef>
              <a:buClr>
                <a:schemeClr val="accent1"/>
              </a:buClr>
              <a:buSzPts val="1800"/>
              <a:buChar char="●"/>
              <a:defRPr>
                <a:solidFill>
                  <a:schemeClr val="accent1"/>
                </a:solidFill>
              </a:defRPr>
            </a:lvl1pPr>
            <a:lvl2pPr lvl="1" algn="ctr">
              <a:spcBef>
                <a:spcPts val="0"/>
              </a:spcBef>
              <a:buClr>
                <a:schemeClr val="accent1"/>
              </a:buClr>
              <a:buSzPts val="1400"/>
              <a:buChar char="○"/>
              <a:defRPr>
                <a:solidFill>
                  <a:schemeClr val="accent1"/>
                </a:solidFill>
              </a:defRPr>
            </a:lvl2pPr>
            <a:lvl3pPr lvl="2" algn="ctr">
              <a:spcBef>
                <a:spcPts val="0"/>
              </a:spcBef>
              <a:buClr>
                <a:schemeClr val="accent1"/>
              </a:buClr>
              <a:buSzPts val="1400"/>
              <a:buChar char="■"/>
              <a:defRPr>
                <a:solidFill>
                  <a:schemeClr val="accent1"/>
                </a:solidFill>
              </a:defRPr>
            </a:lvl3pPr>
            <a:lvl4pPr lvl="3" algn="ctr">
              <a:spcBef>
                <a:spcPts val="0"/>
              </a:spcBef>
              <a:buClr>
                <a:schemeClr val="accent1"/>
              </a:buClr>
              <a:buSzPts val="1400"/>
              <a:buChar char="●"/>
              <a:defRPr>
                <a:solidFill>
                  <a:schemeClr val="accent1"/>
                </a:solidFill>
              </a:defRPr>
            </a:lvl4pPr>
            <a:lvl5pPr lvl="4" algn="ctr">
              <a:spcBef>
                <a:spcPts val="0"/>
              </a:spcBef>
              <a:buClr>
                <a:schemeClr val="accent1"/>
              </a:buClr>
              <a:buSzPts val="1400"/>
              <a:buChar char="○"/>
              <a:defRPr>
                <a:solidFill>
                  <a:schemeClr val="accent1"/>
                </a:solidFill>
              </a:defRPr>
            </a:lvl5pPr>
            <a:lvl6pPr lvl="5" algn="ctr">
              <a:spcBef>
                <a:spcPts val="0"/>
              </a:spcBef>
              <a:buClr>
                <a:schemeClr val="accent1"/>
              </a:buClr>
              <a:buSzPts val="1400"/>
              <a:buChar char="■"/>
              <a:defRPr>
                <a:solidFill>
                  <a:schemeClr val="accent1"/>
                </a:solidFill>
              </a:defRPr>
            </a:lvl6pPr>
            <a:lvl7pPr lvl="6" algn="ctr">
              <a:spcBef>
                <a:spcPts val="0"/>
              </a:spcBef>
              <a:buClr>
                <a:schemeClr val="accent1"/>
              </a:buClr>
              <a:buSzPts val="1400"/>
              <a:buChar char="●"/>
              <a:defRPr>
                <a:solidFill>
                  <a:schemeClr val="accent1"/>
                </a:solidFill>
              </a:defRPr>
            </a:lvl7pPr>
            <a:lvl8pPr lvl="7" algn="ctr">
              <a:spcBef>
                <a:spcPts val="0"/>
              </a:spcBef>
              <a:buClr>
                <a:schemeClr val="accent1"/>
              </a:buClr>
              <a:buSzPts val="1400"/>
              <a:buChar char="○"/>
              <a:defRPr>
                <a:solidFill>
                  <a:schemeClr val="accent1"/>
                </a:solidFill>
              </a:defRPr>
            </a:lvl8pPr>
            <a:lvl9pPr lvl="8" algn="ctr">
              <a:spcBef>
                <a:spcPts val="0"/>
              </a:spcBef>
              <a:buClr>
                <a:schemeClr val="accent1"/>
              </a:buClr>
              <a:buSzPts val="1400"/>
              <a:buChar char="■"/>
              <a:defRPr>
                <a:solidFill>
                  <a:schemeClr val="accent1"/>
                </a:solidFill>
              </a:defRPr>
            </a:lvl9pPr>
          </a:lstStyle>
          <a:p/>
        </p:txBody>
      </p:sp>
      <p:sp>
        <p:nvSpPr>
          <p:cNvPr id="49" name="Shape 4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500" cy="3538500"/>
          </a:xfrm>
          <a:prstGeom prst="rect">
            <a:avLst/>
          </a:prstGeom>
          <a:solidFill>
            <a:srgbClr val="FFFFFF"/>
          </a:solidFill>
        </p:spPr>
        <p:txBody>
          <a:bodyPr anchorCtr="0" anchor="ctr" bIns="91425" lIns="91425" rIns="91425" wrap="square" tIns="91425"/>
          <a:lstStyle>
            <a:lvl1pPr lvl="0" algn="ctr">
              <a:spcBef>
                <a:spcPts val="0"/>
              </a:spcBef>
              <a:buSzPts val="4800"/>
              <a:buNone/>
              <a:defRPr sz="4800"/>
            </a:lvl1pPr>
            <a:lvl2pPr lvl="1" algn="ctr">
              <a:spcBef>
                <a:spcPts val="0"/>
              </a:spcBef>
              <a:buSzPts val="4800"/>
              <a:buNone/>
              <a:defRPr sz="4800"/>
            </a:lvl2pPr>
            <a:lvl3pPr lvl="2" algn="ctr">
              <a:spcBef>
                <a:spcPts val="0"/>
              </a:spcBef>
              <a:buSzPts val="4800"/>
              <a:buNone/>
              <a:defRPr sz="4800"/>
            </a:lvl3pPr>
            <a:lvl4pPr lvl="3" algn="ctr">
              <a:spcBef>
                <a:spcPts val="0"/>
              </a:spcBef>
              <a:buSzPts val="4800"/>
              <a:buNone/>
              <a:defRPr sz="4800"/>
            </a:lvl4pPr>
            <a:lvl5pPr lvl="4" algn="ctr">
              <a:spcBef>
                <a:spcPts val="0"/>
              </a:spcBef>
              <a:buSzPts val="4800"/>
              <a:buNone/>
              <a:defRPr sz="4800"/>
            </a:lvl5pPr>
            <a:lvl6pPr lvl="5" algn="ctr">
              <a:spcBef>
                <a:spcPts val="0"/>
              </a:spcBef>
              <a:buSzPts val="4800"/>
              <a:buNone/>
              <a:defRPr sz="4800"/>
            </a:lvl6pPr>
            <a:lvl7pPr lvl="6" algn="ctr">
              <a:spcBef>
                <a:spcPts val="0"/>
              </a:spcBef>
              <a:buSzPts val="4800"/>
              <a:buNone/>
              <a:defRPr sz="4800"/>
            </a:lvl7pPr>
            <a:lvl8pPr lvl="7" algn="ctr">
              <a:spcBef>
                <a:spcPts val="0"/>
              </a:spcBef>
              <a:buSzPts val="4800"/>
              <a:buNone/>
              <a:defRPr sz="4800"/>
            </a:lvl8pPr>
            <a:lvl9pPr lvl="8" algn="ctr">
              <a:spcBef>
                <a:spcPts val="0"/>
              </a:spcBef>
              <a:buSzPts val="4800"/>
              <a:buNone/>
              <a:defRPr sz="4800"/>
            </a:lvl9pPr>
          </a:lstStyle>
          <a:p/>
        </p:txBody>
      </p:sp>
      <p:sp>
        <p:nvSpPr>
          <p:cNvPr id="16" name="Shape 1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buSzPts val="4200"/>
              <a:buNone/>
              <a:defRPr/>
            </a:lvl1pPr>
            <a:lvl2pPr lvl="1">
              <a:spcBef>
                <a:spcPts val="0"/>
              </a:spcBef>
              <a:buSzPts val="4200"/>
              <a:buNone/>
              <a:defRPr/>
            </a:lvl2pPr>
            <a:lvl3pPr lvl="2">
              <a:spcBef>
                <a:spcPts val="0"/>
              </a:spcBef>
              <a:buSzPts val="4200"/>
              <a:buNone/>
              <a:defRPr/>
            </a:lvl3pPr>
            <a:lvl4pPr lvl="3">
              <a:spcBef>
                <a:spcPts val="0"/>
              </a:spcBef>
              <a:buSzPts val="4200"/>
              <a:buNone/>
              <a:defRPr/>
            </a:lvl4pPr>
            <a:lvl5pPr lvl="4">
              <a:spcBef>
                <a:spcPts val="0"/>
              </a:spcBef>
              <a:buSzPts val="4200"/>
              <a:buNone/>
              <a:defRPr/>
            </a:lvl5pPr>
            <a:lvl6pPr lvl="5">
              <a:spcBef>
                <a:spcPts val="0"/>
              </a:spcBef>
              <a:buSzPts val="4200"/>
              <a:buNone/>
              <a:defRPr/>
            </a:lvl6pPr>
            <a:lvl7pPr lvl="6">
              <a:spcBef>
                <a:spcPts val="0"/>
              </a:spcBef>
              <a:buSzPts val="4200"/>
              <a:buNone/>
              <a:defRPr/>
            </a:lvl7pPr>
            <a:lvl8pPr lvl="7">
              <a:spcBef>
                <a:spcPts val="0"/>
              </a:spcBef>
              <a:buSzPts val="4200"/>
              <a:buNone/>
              <a:defRPr/>
            </a:lvl8pPr>
            <a:lvl9pPr lvl="8">
              <a:spcBef>
                <a:spcPts val="0"/>
              </a:spcBef>
              <a:buSzPts val="4200"/>
              <a:buNone/>
              <a:defRPr/>
            </a:lvl9pPr>
          </a:lstStyle>
          <a:p/>
        </p:txBody>
      </p:sp>
      <p:sp>
        <p:nvSpPr>
          <p:cNvPr id="19" name="Shape 19"/>
          <p:cNvSpPr txBox="1"/>
          <p:nvPr>
            <p:ph idx="1" type="body"/>
          </p:nvPr>
        </p:nvSpPr>
        <p:spPr>
          <a:xfrm>
            <a:off x="311700" y="1228675"/>
            <a:ext cx="8520600" cy="3340200"/>
          </a:xfrm>
          <a:prstGeom prst="rect">
            <a:avLst/>
          </a:prstGeom>
        </p:spPr>
        <p:txBody>
          <a:bodyPr anchorCtr="0" anchor="t" bIns="91425" lIns="91425" rIns="91425" wrap="square" tIns="91425"/>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600" cy="801000"/>
          </a:xfrm>
          <a:prstGeom prst="rect">
            <a:avLst/>
          </a:prstGeom>
        </p:spPr>
        <p:txBody>
          <a:bodyPr anchorCtr="0" anchor="t" bIns="91425" lIns="91425" rIns="91425" wrap="square" tIns="91425"/>
          <a:lstStyle>
            <a:lvl1pPr lvl="0">
              <a:spcBef>
                <a:spcPts val="0"/>
              </a:spcBef>
              <a:buSzPts val="4200"/>
              <a:buNone/>
              <a:defRPr/>
            </a:lvl1pPr>
            <a:lvl2pPr lvl="1">
              <a:spcBef>
                <a:spcPts val="0"/>
              </a:spcBef>
              <a:buSzPts val="4200"/>
              <a:buNone/>
              <a:defRPr/>
            </a:lvl2pPr>
            <a:lvl3pPr lvl="2">
              <a:spcBef>
                <a:spcPts val="0"/>
              </a:spcBef>
              <a:buSzPts val="4200"/>
              <a:buNone/>
              <a:defRPr/>
            </a:lvl3pPr>
            <a:lvl4pPr lvl="3">
              <a:spcBef>
                <a:spcPts val="0"/>
              </a:spcBef>
              <a:buSzPts val="4200"/>
              <a:buNone/>
              <a:defRPr/>
            </a:lvl4pPr>
            <a:lvl5pPr lvl="4">
              <a:spcBef>
                <a:spcPts val="0"/>
              </a:spcBef>
              <a:buSzPts val="4200"/>
              <a:buNone/>
              <a:defRPr/>
            </a:lvl5pPr>
            <a:lvl6pPr lvl="5">
              <a:spcBef>
                <a:spcPts val="0"/>
              </a:spcBef>
              <a:buSzPts val="4200"/>
              <a:buNone/>
              <a:defRPr/>
            </a:lvl6pPr>
            <a:lvl7pPr lvl="6">
              <a:spcBef>
                <a:spcPts val="0"/>
              </a:spcBef>
              <a:buSzPts val="4200"/>
              <a:buNone/>
              <a:defRPr/>
            </a:lvl7pPr>
            <a:lvl8pPr lvl="7">
              <a:spcBef>
                <a:spcPts val="0"/>
              </a:spcBef>
              <a:buSzPts val="4200"/>
              <a:buNone/>
              <a:defRPr/>
            </a:lvl8pPr>
            <a:lvl9pPr lvl="8">
              <a:spcBef>
                <a:spcPts val="0"/>
              </a:spcBef>
              <a:buSzPts val="4200"/>
              <a:buNone/>
              <a:defRPr/>
            </a:lvl9pPr>
          </a:lstStyle>
          <a:p/>
        </p:txBody>
      </p:sp>
      <p:sp>
        <p:nvSpPr>
          <p:cNvPr id="23" name="Shape 23"/>
          <p:cNvSpPr txBox="1"/>
          <p:nvPr>
            <p:ph idx="1" type="body"/>
          </p:nvPr>
        </p:nvSpPr>
        <p:spPr>
          <a:xfrm>
            <a:off x="311700" y="1228675"/>
            <a:ext cx="3999900" cy="33402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4" name="Shape 24"/>
          <p:cNvSpPr txBox="1"/>
          <p:nvPr>
            <p:ph idx="2" type="body"/>
          </p:nvPr>
        </p:nvSpPr>
        <p:spPr>
          <a:xfrm>
            <a:off x="4832400" y="1228675"/>
            <a:ext cx="3999900" cy="3340200"/>
          </a:xfrm>
          <a:prstGeom prst="rect">
            <a:avLst/>
          </a:prstGeom>
        </p:spPr>
        <p:txBody>
          <a:bodyPr anchorCtr="0" anchor="t" bIns="91425" lIns="91425" rIns="91425" wrap="square" tIns="91425"/>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25" name="Shape 2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wrap="square" tIns="91425"/>
          <a:lstStyle>
            <a:lvl1pPr lvl="0">
              <a:spcBef>
                <a:spcPts val="0"/>
              </a:spcBef>
              <a:buSzPts val="4000"/>
              <a:buNone/>
              <a:defRPr sz="4000"/>
            </a:lvl1pPr>
            <a:lvl2pPr lvl="1">
              <a:spcBef>
                <a:spcPts val="0"/>
              </a:spcBef>
              <a:buSzPts val="4000"/>
              <a:buNone/>
              <a:defRPr sz="4000"/>
            </a:lvl2pPr>
            <a:lvl3pPr lvl="2">
              <a:spcBef>
                <a:spcPts val="0"/>
              </a:spcBef>
              <a:buSzPts val="4000"/>
              <a:buNone/>
              <a:defRPr sz="4000"/>
            </a:lvl3pPr>
            <a:lvl4pPr lvl="3">
              <a:spcBef>
                <a:spcPts val="0"/>
              </a:spcBef>
              <a:buSzPts val="4000"/>
              <a:buNone/>
              <a:defRPr sz="4000"/>
            </a:lvl4pPr>
            <a:lvl5pPr lvl="4">
              <a:spcBef>
                <a:spcPts val="0"/>
              </a:spcBef>
              <a:buSzPts val="4000"/>
              <a:buNone/>
              <a:defRPr sz="4000"/>
            </a:lvl5pPr>
            <a:lvl6pPr lvl="5">
              <a:spcBef>
                <a:spcPts val="0"/>
              </a:spcBef>
              <a:buSzPts val="4000"/>
              <a:buNone/>
              <a:defRPr sz="4000"/>
            </a:lvl6pPr>
            <a:lvl7pPr lvl="6">
              <a:spcBef>
                <a:spcPts val="0"/>
              </a:spcBef>
              <a:buSzPts val="4000"/>
              <a:buNone/>
              <a:defRPr sz="4000"/>
            </a:lvl7pPr>
            <a:lvl8pPr lvl="7">
              <a:spcBef>
                <a:spcPts val="0"/>
              </a:spcBef>
              <a:buSzPts val="4000"/>
              <a:buNone/>
              <a:defRPr sz="4000"/>
            </a:lvl8pPr>
            <a:lvl9pPr lvl="8">
              <a:spcBef>
                <a:spcPts val="0"/>
              </a:spcBef>
              <a:buSzPts val="4000"/>
              <a:buNone/>
              <a:defRPr sz="4000"/>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ts val="3000"/>
              <a:buNone/>
              <a:defRPr sz="3000"/>
            </a:lvl1pPr>
            <a:lvl2pPr lvl="1">
              <a:spcBef>
                <a:spcPts val="0"/>
              </a:spcBef>
              <a:buSzPts val="3000"/>
              <a:buNone/>
              <a:defRPr sz="3000"/>
            </a:lvl2pPr>
            <a:lvl3pPr lvl="2">
              <a:spcBef>
                <a:spcPts val="0"/>
              </a:spcBef>
              <a:buSzPts val="3000"/>
              <a:buNone/>
              <a:defRPr sz="3000"/>
            </a:lvl3pPr>
            <a:lvl4pPr lvl="3">
              <a:spcBef>
                <a:spcPts val="0"/>
              </a:spcBef>
              <a:buSzPts val="3000"/>
              <a:buNone/>
              <a:defRPr sz="3000"/>
            </a:lvl4pPr>
            <a:lvl5pPr lvl="4">
              <a:spcBef>
                <a:spcPts val="0"/>
              </a:spcBef>
              <a:buSzPts val="3000"/>
              <a:buNone/>
              <a:defRPr sz="3000"/>
            </a:lvl5pPr>
            <a:lvl6pPr lvl="5">
              <a:spcBef>
                <a:spcPts val="0"/>
              </a:spcBef>
              <a:buSzPts val="3000"/>
              <a:buNone/>
              <a:defRPr sz="3000"/>
            </a:lvl6pPr>
            <a:lvl7pPr lvl="6">
              <a:spcBef>
                <a:spcPts val="0"/>
              </a:spcBef>
              <a:buSzPts val="3000"/>
              <a:buNone/>
              <a:defRPr sz="3000"/>
            </a:lvl7pPr>
            <a:lvl8pPr lvl="7">
              <a:spcBef>
                <a:spcPts val="0"/>
              </a:spcBef>
              <a:buSzPts val="3000"/>
              <a:buNone/>
              <a:defRPr sz="3000"/>
            </a:lvl8pPr>
            <a:lvl9pPr lvl="8">
              <a:spcBef>
                <a:spcPts val="0"/>
              </a:spcBef>
              <a:buSzPts val="3000"/>
              <a:buNone/>
              <a:defRPr sz="3000"/>
            </a:lvl9pPr>
          </a:lstStyle>
          <a:p/>
        </p:txBody>
      </p:sp>
      <p:sp>
        <p:nvSpPr>
          <p:cNvPr id="31" name="Shape 31"/>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Clr>
                <a:schemeClr val="lt1"/>
              </a:buClr>
              <a:buSzPts val="6000"/>
              <a:buNone/>
              <a:defRPr sz="6000">
                <a:solidFill>
                  <a:schemeClr val="lt1"/>
                </a:solidFill>
              </a:defRPr>
            </a:lvl1pPr>
            <a:lvl2pPr lvl="1">
              <a:spcBef>
                <a:spcPts val="0"/>
              </a:spcBef>
              <a:buClr>
                <a:schemeClr val="lt1"/>
              </a:buClr>
              <a:buSzPts val="6000"/>
              <a:buNone/>
              <a:defRPr sz="6000">
                <a:solidFill>
                  <a:schemeClr val="lt1"/>
                </a:solidFill>
              </a:defRPr>
            </a:lvl2pPr>
            <a:lvl3pPr lvl="2">
              <a:spcBef>
                <a:spcPts val="0"/>
              </a:spcBef>
              <a:buClr>
                <a:schemeClr val="lt1"/>
              </a:buClr>
              <a:buSzPts val="6000"/>
              <a:buNone/>
              <a:defRPr sz="6000">
                <a:solidFill>
                  <a:schemeClr val="lt1"/>
                </a:solidFill>
              </a:defRPr>
            </a:lvl3pPr>
            <a:lvl4pPr lvl="3">
              <a:spcBef>
                <a:spcPts val="0"/>
              </a:spcBef>
              <a:buClr>
                <a:schemeClr val="lt1"/>
              </a:buClr>
              <a:buSzPts val="6000"/>
              <a:buNone/>
              <a:defRPr sz="6000">
                <a:solidFill>
                  <a:schemeClr val="lt1"/>
                </a:solidFill>
              </a:defRPr>
            </a:lvl4pPr>
            <a:lvl5pPr lvl="4">
              <a:spcBef>
                <a:spcPts val="0"/>
              </a:spcBef>
              <a:buClr>
                <a:schemeClr val="lt1"/>
              </a:buClr>
              <a:buSzPts val="6000"/>
              <a:buNone/>
              <a:defRPr sz="6000">
                <a:solidFill>
                  <a:schemeClr val="lt1"/>
                </a:solidFill>
              </a:defRPr>
            </a:lvl5pPr>
            <a:lvl6pPr lvl="5">
              <a:spcBef>
                <a:spcPts val="0"/>
              </a:spcBef>
              <a:buClr>
                <a:schemeClr val="lt1"/>
              </a:buClr>
              <a:buSzPts val="6000"/>
              <a:buNone/>
              <a:defRPr sz="6000">
                <a:solidFill>
                  <a:schemeClr val="lt1"/>
                </a:solidFill>
              </a:defRPr>
            </a:lvl6pPr>
            <a:lvl7pPr lvl="6">
              <a:spcBef>
                <a:spcPts val="0"/>
              </a:spcBef>
              <a:buClr>
                <a:schemeClr val="lt1"/>
              </a:buClr>
              <a:buSzPts val="6000"/>
              <a:buNone/>
              <a:defRPr sz="6000">
                <a:solidFill>
                  <a:schemeClr val="lt1"/>
                </a:solidFill>
              </a:defRPr>
            </a:lvl7pPr>
            <a:lvl8pPr lvl="7">
              <a:spcBef>
                <a:spcPts val="0"/>
              </a:spcBef>
              <a:buClr>
                <a:schemeClr val="lt1"/>
              </a:buClr>
              <a:buSzPts val="6000"/>
              <a:buNone/>
              <a:defRPr sz="6000">
                <a:solidFill>
                  <a:schemeClr val="lt1"/>
                </a:solidFill>
              </a:defRPr>
            </a:lvl8pPr>
            <a:lvl9pPr lvl="8">
              <a:spcBef>
                <a:spcPts val="0"/>
              </a:spcBef>
              <a:buClr>
                <a:schemeClr val="lt1"/>
              </a:buClr>
              <a:buSzPts val="6000"/>
              <a:buNone/>
              <a:defRPr sz="6000">
                <a:solidFill>
                  <a:schemeClr val="lt1"/>
                </a:solidFill>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anchorCtr="0" anchor="ctr" bIns="91425" lIns="91425" rIns="91425" wrap="square" tIns="91425">
            <a:noAutofit/>
          </a:bodyPr>
          <a:lstStyle/>
          <a:p>
            <a:pPr indent="0" lvl="0" mar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ts val="5400"/>
              <a:buNone/>
              <a:defRPr sz="5400"/>
            </a:lvl1pPr>
            <a:lvl2pPr lvl="1" algn="ctr">
              <a:spcBef>
                <a:spcPts val="0"/>
              </a:spcBef>
              <a:buSzPts val="5400"/>
              <a:buNone/>
              <a:defRPr sz="5400"/>
            </a:lvl2pPr>
            <a:lvl3pPr lvl="2" algn="ctr">
              <a:spcBef>
                <a:spcPts val="0"/>
              </a:spcBef>
              <a:buSzPts val="5400"/>
              <a:buNone/>
              <a:defRPr sz="5400"/>
            </a:lvl3pPr>
            <a:lvl4pPr lvl="3" algn="ctr">
              <a:spcBef>
                <a:spcPts val="0"/>
              </a:spcBef>
              <a:buSzPts val="5400"/>
              <a:buNone/>
              <a:defRPr sz="5400"/>
            </a:lvl4pPr>
            <a:lvl5pPr lvl="4" algn="ctr">
              <a:spcBef>
                <a:spcPts val="0"/>
              </a:spcBef>
              <a:buSzPts val="5400"/>
              <a:buNone/>
              <a:defRPr sz="5400"/>
            </a:lvl5pPr>
            <a:lvl6pPr lvl="5" algn="ctr">
              <a:spcBef>
                <a:spcPts val="0"/>
              </a:spcBef>
              <a:buSzPts val="5400"/>
              <a:buNone/>
              <a:defRPr sz="5400"/>
            </a:lvl6pPr>
            <a:lvl7pPr lvl="6" algn="ctr">
              <a:spcBef>
                <a:spcPts val="0"/>
              </a:spcBef>
              <a:buSzPts val="5400"/>
              <a:buNone/>
              <a:defRPr sz="5400"/>
            </a:lvl7pPr>
            <a:lvl8pPr lvl="7" algn="ctr">
              <a:spcBef>
                <a:spcPts val="0"/>
              </a:spcBef>
              <a:buSzPts val="5400"/>
              <a:buNone/>
              <a:defRPr sz="5400"/>
            </a:lvl8pPr>
            <a:lvl9pPr lvl="8" algn="ctr">
              <a:spcBef>
                <a:spcPts val="0"/>
              </a:spcBef>
              <a:buSzPts val="5400"/>
              <a:buNone/>
              <a:defRPr sz="5400"/>
            </a:lvl9pPr>
          </a:lstStyle>
          <a:p/>
        </p:txBody>
      </p:sp>
      <p:sp>
        <p:nvSpPr>
          <p:cNvPr id="40" name="Shape 40"/>
          <p:cNvSpPr txBox="1"/>
          <p:nvPr>
            <p:ph idx="1" type="subTitle"/>
          </p:nvPr>
        </p:nvSpPr>
        <p:spPr>
          <a:xfrm>
            <a:off x="265500" y="2845223"/>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Shape 41"/>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accent1"/>
              </a:buClr>
              <a:buSzPts val="1800"/>
              <a:buChar char="●"/>
              <a:defRPr>
                <a:solidFill>
                  <a:schemeClr val="accent1"/>
                </a:solidFill>
              </a:defRPr>
            </a:lvl1pPr>
            <a:lvl2pPr lvl="1">
              <a:spcBef>
                <a:spcPts val="0"/>
              </a:spcBef>
              <a:buClr>
                <a:schemeClr val="accent1"/>
              </a:buClr>
              <a:buSzPts val="1400"/>
              <a:buChar char="○"/>
              <a:defRPr>
                <a:solidFill>
                  <a:schemeClr val="accent1"/>
                </a:solidFill>
              </a:defRPr>
            </a:lvl2pPr>
            <a:lvl3pPr lvl="2">
              <a:spcBef>
                <a:spcPts val="0"/>
              </a:spcBef>
              <a:buClr>
                <a:schemeClr val="accent1"/>
              </a:buClr>
              <a:buSzPts val="1400"/>
              <a:buChar char="■"/>
              <a:defRPr>
                <a:solidFill>
                  <a:schemeClr val="accent1"/>
                </a:solidFill>
              </a:defRPr>
            </a:lvl3pPr>
            <a:lvl4pPr lvl="3">
              <a:spcBef>
                <a:spcPts val="0"/>
              </a:spcBef>
              <a:buClr>
                <a:schemeClr val="accent1"/>
              </a:buClr>
              <a:buSzPts val="1400"/>
              <a:buChar char="●"/>
              <a:defRPr>
                <a:solidFill>
                  <a:schemeClr val="accent1"/>
                </a:solidFill>
              </a:defRPr>
            </a:lvl4pPr>
            <a:lvl5pPr lvl="4">
              <a:spcBef>
                <a:spcPts val="0"/>
              </a:spcBef>
              <a:buClr>
                <a:schemeClr val="accent1"/>
              </a:buClr>
              <a:buSzPts val="1400"/>
              <a:buChar char="○"/>
              <a:defRPr>
                <a:solidFill>
                  <a:schemeClr val="accent1"/>
                </a:solidFill>
              </a:defRPr>
            </a:lvl5pPr>
            <a:lvl6pPr lvl="5">
              <a:spcBef>
                <a:spcPts val="0"/>
              </a:spcBef>
              <a:buClr>
                <a:schemeClr val="accent1"/>
              </a:buClr>
              <a:buSzPts val="1400"/>
              <a:buChar char="■"/>
              <a:defRPr>
                <a:solidFill>
                  <a:schemeClr val="accent1"/>
                </a:solidFill>
              </a:defRPr>
            </a:lvl6pPr>
            <a:lvl7pPr lvl="6">
              <a:spcBef>
                <a:spcPts val="0"/>
              </a:spcBef>
              <a:buClr>
                <a:schemeClr val="accent1"/>
              </a:buClr>
              <a:buSzPts val="1400"/>
              <a:buChar char="●"/>
              <a:defRPr>
                <a:solidFill>
                  <a:schemeClr val="accent1"/>
                </a:solidFill>
              </a:defRPr>
            </a:lvl7pPr>
            <a:lvl8pPr lvl="7">
              <a:spcBef>
                <a:spcPts val="0"/>
              </a:spcBef>
              <a:buClr>
                <a:schemeClr val="accent1"/>
              </a:buClr>
              <a:buSzPts val="1400"/>
              <a:buChar char="○"/>
              <a:defRPr>
                <a:solidFill>
                  <a:schemeClr val="accent1"/>
                </a:solidFill>
              </a:defRPr>
            </a:lvl8pPr>
            <a:lvl9pPr lvl="8">
              <a:spcBef>
                <a:spcPts val="0"/>
              </a:spcBef>
              <a:buClr>
                <a:schemeClr val="accent1"/>
              </a:buClr>
              <a:buSzPts val="1400"/>
              <a:buChar char="■"/>
              <a:defRPr>
                <a:solidFill>
                  <a:schemeClr val="accent1"/>
                </a:solidFill>
              </a:defRPr>
            </a:lvl9pPr>
          </a:lstStyle>
          <a:p/>
        </p:txBody>
      </p:sp>
      <p:sp>
        <p:nvSpPr>
          <p:cNvPr id="42" name="Shape 42"/>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800"/>
          </a:xfrm>
          <a:prstGeom prst="rect">
            <a:avLst/>
          </a:prstGeom>
        </p:spPr>
        <p:txBody>
          <a:bodyPr anchorCtr="0" anchor="ctr" bIns="91425" lIns="91425" rIns="91425" wrap="square" tIns="91425"/>
          <a:lstStyle>
            <a:lvl1pPr lvl="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indent="0" lvl="0" mar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600" cy="801000"/>
          </a:xfrm>
          <a:prstGeom prst="rect">
            <a:avLst/>
          </a:prstGeom>
          <a:noFill/>
          <a:ln>
            <a:noFill/>
          </a:ln>
        </p:spPr>
        <p:txBody>
          <a:bodyPr anchorCtr="0" anchor="t" bIns="91425" lIns="91425" rIns="91425" wrap="square" tIns="91425"/>
          <a:lstStyle>
            <a:lvl1pPr lvl="0">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600" cy="33402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0" lvl="0" mar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4.jpg"/><Relationship Id="rId5" Type="http://schemas.openxmlformats.org/officeDocument/2006/relationships/image" Target="../media/image7.gif"/><Relationship Id="rId6"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hyperlink" Target="http://www.mathplayground.com/patternblocks.html" TargetMode="External"/><Relationship Id="rId4" Type="http://schemas.openxmlformats.org/officeDocument/2006/relationships/hyperlink" Target="https://www.learningresources.com/text/pdf/7252_FTL_Pattern_Block_Pages.pdf" TargetMode="External"/><Relationship Id="rId11" Type="http://schemas.openxmlformats.org/officeDocument/2006/relationships/hyperlink" Target="http://theideagal.blogspot.ca/2013/04/pattern-blocks-equivalent-fractions.html" TargetMode="External"/><Relationship Id="rId10" Type="http://schemas.openxmlformats.org/officeDocument/2006/relationships/hyperlink" Target="http://theideagal.blogspot.ca/2013/04/pattern-blocks-equivalent-fractions.html" TargetMode="External"/><Relationship Id="rId9" Type="http://schemas.openxmlformats.org/officeDocument/2006/relationships/hyperlink" Target="http://theideagal.blogspot.ca/2013/04/pattern-blocks-equivalent-fractions.html" TargetMode="External"/><Relationship Id="rId5" Type="http://schemas.openxmlformats.org/officeDocument/2006/relationships/hyperlink" Target="https://www.learningresources.com/text/pdf/7252_FTL_Pattern_Block_Pages.pdf" TargetMode="External"/><Relationship Id="rId6" Type="http://schemas.openxmlformats.org/officeDocument/2006/relationships/hyperlink" Target="http://www.youclevermonkey.com/search/label/maths" TargetMode="External"/><Relationship Id="rId7" Type="http://schemas.openxmlformats.org/officeDocument/2006/relationships/hyperlink" Target="http://www.youclevermonkey.com/search/label/maths" TargetMode="External"/><Relationship Id="rId8" Type="http://schemas.openxmlformats.org/officeDocument/2006/relationships/hyperlink" Target="http://www.youclevermonkey.com/search/label/math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omments" Target="../comments/comment1.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 Id="rId4" Type="http://schemas.openxmlformats.org/officeDocument/2006/relationships/hyperlink" Target="http://www.youtube.com/watch?v=ANz-aEs_mco" TargetMode="External"/><Relationship Id="rId5"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600" cy="2690400"/>
          </a:xfrm>
          <a:prstGeom prst="rect">
            <a:avLst/>
          </a:prstGeom>
        </p:spPr>
        <p:txBody>
          <a:bodyPr anchorCtr="0" anchor="ctr" bIns="91425" lIns="91425" rIns="91425" wrap="square" tIns="91425">
            <a:noAutofit/>
          </a:bodyPr>
          <a:lstStyle/>
          <a:p>
            <a:pPr indent="0" lvl="0" marL="0">
              <a:spcBef>
                <a:spcPts val="0"/>
              </a:spcBef>
              <a:buNone/>
            </a:pPr>
            <a:r>
              <a:rPr lang="en"/>
              <a:t>Patterning Blocks</a:t>
            </a:r>
          </a:p>
        </p:txBody>
      </p:sp>
      <p:sp>
        <p:nvSpPr>
          <p:cNvPr id="57" name="Shape 57"/>
          <p:cNvSpPr txBox="1"/>
          <p:nvPr>
            <p:ph idx="1" type="subTitle"/>
          </p:nvPr>
        </p:nvSpPr>
        <p:spPr>
          <a:xfrm>
            <a:off x="311700" y="3890400"/>
            <a:ext cx="8520600" cy="706200"/>
          </a:xfrm>
          <a:prstGeom prst="rect">
            <a:avLst/>
          </a:prstGeom>
        </p:spPr>
        <p:txBody>
          <a:bodyPr anchorCtr="0" anchor="ctr" bIns="91425" lIns="91425" rIns="91425" wrap="square" tIns="91425">
            <a:noAutofit/>
          </a:bodyPr>
          <a:lstStyle/>
          <a:p>
            <a:pPr indent="0" lvl="0" marL="0">
              <a:spcBef>
                <a:spcPts val="0"/>
              </a:spcBef>
              <a:buNone/>
            </a:pPr>
            <a:r>
              <a:rPr lang="en"/>
              <a:t>By Stephanie Harris and Stephanie Dunford</a:t>
            </a:r>
          </a:p>
        </p:txBody>
      </p:sp>
      <p:pic>
        <p:nvPicPr>
          <p:cNvPr descr="patterning blocks.jpg" id="58" name="Shape 58"/>
          <p:cNvPicPr preferRelativeResize="0"/>
          <p:nvPr/>
        </p:nvPicPr>
        <p:blipFill>
          <a:blip r:embed="rId3">
            <a:alphaModFix/>
          </a:blip>
          <a:stretch>
            <a:fillRect/>
          </a:stretch>
        </p:blipFill>
        <p:spPr>
          <a:xfrm rot="-7123236">
            <a:off x="7402598" y="530025"/>
            <a:ext cx="1235300" cy="1187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292850"/>
            <a:ext cx="8520600" cy="801000"/>
          </a:xfrm>
          <a:prstGeom prst="rect">
            <a:avLst/>
          </a:prstGeom>
        </p:spPr>
        <p:txBody>
          <a:bodyPr anchorCtr="0" anchor="t" bIns="91425" lIns="91425" rIns="91425" wrap="square" tIns="91425">
            <a:noAutofit/>
          </a:bodyPr>
          <a:lstStyle/>
          <a:p>
            <a:pPr indent="0" lvl="0" marL="0">
              <a:spcBef>
                <a:spcPts val="0"/>
              </a:spcBef>
              <a:buNone/>
            </a:pPr>
            <a:r>
              <a:rPr lang="en"/>
              <a:t>Connection to Research</a:t>
            </a:r>
          </a:p>
        </p:txBody>
      </p:sp>
      <p:sp>
        <p:nvSpPr>
          <p:cNvPr id="125" name="Shape 125"/>
          <p:cNvSpPr txBox="1"/>
          <p:nvPr>
            <p:ph idx="1" type="body"/>
          </p:nvPr>
        </p:nvSpPr>
        <p:spPr>
          <a:xfrm>
            <a:off x="311700" y="1152475"/>
            <a:ext cx="8258100" cy="3416400"/>
          </a:xfrm>
          <a:prstGeom prst="rect">
            <a:avLst/>
          </a:prstGeom>
        </p:spPr>
        <p:txBody>
          <a:bodyPr anchorCtr="0" anchor="t" bIns="91425" lIns="91425" rIns="91425" wrap="square" tIns="91425">
            <a:noAutofit/>
          </a:bodyPr>
          <a:lstStyle/>
          <a:p>
            <a:pPr indent="0" lvl="0" marL="0" rtl="0">
              <a:spcBef>
                <a:spcPts val="0"/>
              </a:spcBef>
              <a:buNone/>
            </a:pPr>
            <a:r>
              <a:rPr lang="en" sz="1600"/>
              <a:t>Van de Walle</a:t>
            </a:r>
          </a:p>
          <a:p>
            <a:pPr indent="-330200" lvl="0" marL="457200" rtl="0">
              <a:spcBef>
                <a:spcPts val="0"/>
              </a:spcBef>
              <a:spcAft>
                <a:spcPts val="0"/>
              </a:spcAft>
              <a:buSzPts val="1600"/>
              <a:buChar char="-"/>
            </a:pPr>
            <a:r>
              <a:rPr lang="en" sz="1600"/>
              <a:t>Tangible items are normally involved in both elementary and middle years classrooms</a:t>
            </a:r>
          </a:p>
          <a:p>
            <a:pPr indent="-330200" lvl="0" marL="457200" rtl="0">
              <a:spcBef>
                <a:spcPts val="0"/>
              </a:spcBef>
              <a:spcAft>
                <a:spcPts val="0"/>
              </a:spcAft>
              <a:buSzPts val="1600"/>
              <a:buChar char="-"/>
            </a:pPr>
            <a:r>
              <a:rPr lang="en" sz="1600"/>
              <a:t>Can be used for many subjects and content areas</a:t>
            </a:r>
          </a:p>
          <a:p>
            <a:pPr indent="-330200" lvl="0" marL="457200" rtl="0">
              <a:spcBef>
                <a:spcPts val="0"/>
              </a:spcBef>
              <a:spcAft>
                <a:spcPts val="0"/>
              </a:spcAft>
              <a:buSzPts val="1600"/>
              <a:buChar char="-"/>
            </a:pPr>
            <a:r>
              <a:rPr lang="en" sz="1600"/>
              <a:t>Patterning blocks are an alternative way of “seeing” a mathematical idea or concept </a:t>
            </a:r>
          </a:p>
          <a:p>
            <a:pPr indent="-330200" lvl="0" marL="457200" rtl="0">
              <a:spcBef>
                <a:spcPts val="0"/>
              </a:spcBef>
              <a:buSzPts val="1600"/>
              <a:buChar char="-"/>
            </a:pPr>
            <a:r>
              <a:rPr lang="en" sz="1600"/>
              <a:t>Manipulatives help gain confidence and understanding</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292850"/>
            <a:ext cx="8520600" cy="801000"/>
          </a:xfrm>
          <a:prstGeom prst="rect">
            <a:avLst/>
          </a:prstGeom>
        </p:spPr>
        <p:txBody>
          <a:bodyPr anchorCtr="0" anchor="t" bIns="91425" lIns="91425" rIns="91425" wrap="square" tIns="91425">
            <a:noAutofit/>
          </a:bodyPr>
          <a:lstStyle/>
          <a:p>
            <a:pPr indent="0" lvl="0" marL="0">
              <a:spcBef>
                <a:spcPts val="0"/>
              </a:spcBef>
              <a:buNone/>
            </a:pPr>
            <a:r>
              <a:rPr lang="en"/>
              <a:t>Connection to research</a:t>
            </a:r>
          </a:p>
        </p:txBody>
      </p:sp>
      <p:sp>
        <p:nvSpPr>
          <p:cNvPr id="131" name="Shape 131"/>
          <p:cNvSpPr txBox="1"/>
          <p:nvPr>
            <p:ph idx="1" type="body"/>
          </p:nvPr>
        </p:nvSpPr>
        <p:spPr>
          <a:xfrm>
            <a:off x="311700" y="1004700"/>
            <a:ext cx="8048100" cy="3564300"/>
          </a:xfrm>
          <a:prstGeom prst="rect">
            <a:avLst/>
          </a:prstGeom>
        </p:spPr>
        <p:txBody>
          <a:bodyPr anchorCtr="0" anchor="t" bIns="91425" lIns="91425" rIns="91425" wrap="square" tIns="91425">
            <a:noAutofit/>
          </a:bodyPr>
          <a:lstStyle/>
          <a:p>
            <a:pPr indent="0" lvl="0" marL="0">
              <a:spcBef>
                <a:spcPts val="0"/>
              </a:spcBef>
              <a:buNone/>
            </a:pPr>
            <a:r>
              <a:rPr lang="en"/>
              <a:t>Articles:</a:t>
            </a:r>
          </a:p>
          <a:p>
            <a:pPr indent="-317500" lvl="0" marL="457200" rtl="0">
              <a:spcBef>
                <a:spcPts val="0"/>
              </a:spcBef>
              <a:spcAft>
                <a:spcPts val="0"/>
              </a:spcAft>
              <a:buSzPts val="1400"/>
              <a:buChar char="-"/>
            </a:pPr>
            <a:r>
              <a:rPr lang="en">
                <a:solidFill>
                  <a:srgbClr val="000000"/>
                </a:solidFill>
              </a:rPr>
              <a:t>Current curriculum reform efforts and research in learning contend that observations of patterns and relationships lie at the heart of acquiring deep understanding in many areas of mathematics—algebra and function in particular (Steen 1988). </a:t>
            </a:r>
          </a:p>
          <a:p>
            <a:pPr indent="0" lvl="0" marL="0" rtl="0">
              <a:spcBef>
                <a:spcPts val="0"/>
              </a:spcBef>
              <a:buNone/>
            </a:pPr>
            <a:r>
              <a:rPr lang="en"/>
              <a:t>K-2: Students begin to sort through patterns looking specifically at colours. </a:t>
            </a:r>
          </a:p>
          <a:p>
            <a:pPr indent="0" lvl="0" marL="0" rtl="0">
              <a:spcBef>
                <a:spcPts val="0"/>
              </a:spcBef>
              <a:buNone/>
            </a:pPr>
            <a:r>
              <a:rPr lang="en"/>
              <a:t>3-4: Students also look at patterns but begin to notice the variables within the equation or question. </a:t>
            </a:r>
          </a:p>
          <a:p>
            <a:pPr indent="0" lvl="0" marL="0">
              <a:spcBef>
                <a:spcPts val="0"/>
              </a:spcBef>
              <a:buNone/>
            </a:pPr>
            <a:r>
              <a:rPr lang="en"/>
              <a:t>5-6: Students begin to use new ways of looking at the equation or question through; graphs, tables,critical questions to expand the problem</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2802750" y="802500"/>
            <a:ext cx="3538500" cy="3538500"/>
          </a:xfrm>
          <a:prstGeom prst="rect">
            <a:avLst/>
          </a:prstGeom>
        </p:spPr>
        <p:txBody>
          <a:bodyPr anchorCtr="0" anchor="ctr" bIns="91425" lIns="91425" rIns="91425" wrap="square" tIns="91425">
            <a:noAutofit/>
          </a:bodyPr>
          <a:lstStyle/>
          <a:p>
            <a:pPr indent="0" lvl="0" marL="0">
              <a:spcBef>
                <a:spcPts val="0"/>
              </a:spcBef>
              <a:buNone/>
            </a:pPr>
            <a:r>
              <a:rPr lang="en"/>
              <a:t>Cross Curricular Connections</a:t>
            </a:r>
          </a:p>
        </p:txBody>
      </p:sp>
      <p:sp>
        <p:nvSpPr>
          <p:cNvPr id="137" name="Shape 137"/>
          <p:cNvSpPr txBox="1"/>
          <p:nvPr/>
        </p:nvSpPr>
        <p:spPr>
          <a:xfrm>
            <a:off x="457725" y="301125"/>
            <a:ext cx="1397400" cy="698700"/>
          </a:xfrm>
          <a:prstGeom prst="rect">
            <a:avLst/>
          </a:prstGeom>
          <a:noFill/>
          <a:ln>
            <a:noFill/>
          </a:ln>
        </p:spPr>
        <p:txBody>
          <a:bodyPr anchorCtr="0" anchor="t" bIns="91425" lIns="91425" rIns="91425" wrap="square" tIns="91425">
            <a:noAutofit/>
          </a:bodyPr>
          <a:lstStyle/>
          <a:p>
            <a:pPr indent="0" lvl="0" marL="0">
              <a:spcBef>
                <a:spcPts val="0"/>
              </a:spcBef>
              <a:buNone/>
            </a:pPr>
            <a:r>
              <a:rPr lang="en"/>
              <a:t>Art (symmetry) </a:t>
            </a:r>
          </a:p>
        </p:txBody>
      </p:sp>
      <p:pic>
        <p:nvPicPr>
          <p:cNvPr descr="symmetry.jpg" id="138" name="Shape 138"/>
          <p:cNvPicPr preferRelativeResize="0"/>
          <p:nvPr/>
        </p:nvPicPr>
        <p:blipFill>
          <a:blip r:embed="rId3">
            <a:alphaModFix/>
          </a:blip>
          <a:stretch>
            <a:fillRect/>
          </a:stretch>
        </p:blipFill>
        <p:spPr>
          <a:xfrm>
            <a:off x="415225" y="624075"/>
            <a:ext cx="1482375" cy="1976506"/>
          </a:xfrm>
          <a:prstGeom prst="rect">
            <a:avLst/>
          </a:prstGeom>
          <a:noFill/>
          <a:ln>
            <a:noFill/>
          </a:ln>
        </p:spPr>
      </p:pic>
      <p:sp>
        <p:nvSpPr>
          <p:cNvPr id="139" name="Shape 139"/>
          <p:cNvSpPr txBox="1"/>
          <p:nvPr/>
        </p:nvSpPr>
        <p:spPr>
          <a:xfrm>
            <a:off x="6603900" y="2455025"/>
            <a:ext cx="2133600" cy="481800"/>
          </a:xfrm>
          <a:prstGeom prst="rect">
            <a:avLst/>
          </a:prstGeom>
          <a:noFill/>
          <a:ln>
            <a:noFill/>
          </a:ln>
        </p:spPr>
        <p:txBody>
          <a:bodyPr anchorCtr="0" anchor="t" bIns="91425" lIns="91425" rIns="91425" wrap="square" tIns="91425">
            <a:noAutofit/>
          </a:bodyPr>
          <a:lstStyle/>
          <a:p>
            <a:pPr indent="0" lvl="0" marL="0">
              <a:spcBef>
                <a:spcPts val="0"/>
              </a:spcBef>
              <a:buNone/>
            </a:pPr>
            <a:r>
              <a:rPr lang="en"/>
              <a:t>        Literacy (spelling) </a:t>
            </a:r>
          </a:p>
          <a:p>
            <a:pPr indent="0" lvl="0" marL="0">
              <a:spcBef>
                <a:spcPts val="0"/>
              </a:spcBef>
              <a:buNone/>
            </a:pPr>
            <a:r>
              <a:t/>
            </a:r>
            <a:endParaRPr/>
          </a:p>
          <a:p>
            <a:pPr indent="0" lvl="0" marL="0">
              <a:spcBef>
                <a:spcPts val="0"/>
              </a:spcBef>
              <a:buNone/>
            </a:pPr>
            <a:r>
              <a:t/>
            </a:r>
            <a:endParaRPr/>
          </a:p>
          <a:p>
            <a:pPr indent="0" lvl="0" marL="0">
              <a:spcBef>
                <a:spcPts val="0"/>
              </a:spcBef>
              <a:buNone/>
            </a:pPr>
            <a:r>
              <a:rPr lang="en"/>
              <a:t> </a:t>
            </a:r>
          </a:p>
        </p:txBody>
      </p:sp>
      <p:pic>
        <p:nvPicPr>
          <p:cNvPr descr="c384013d3b162fba97a90f3fe54d456a.jpg" id="140" name="Shape 140"/>
          <p:cNvPicPr preferRelativeResize="0"/>
          <p:nvPr/>
        </p:nvPicPr>
        <p:blipFill>
          <a:blip r:embed="rId4">
            <a:alphaModFix/>
          </a:blip>
          <a:stretch>
            <a:fillRect/>
          </a:stretch>
        </p:blipFill>
        <p:spPr>
          <a:xfrm>
            <a:off x="6976525" y="2857900"/>
            <a:ext cx="1760975" cy="2045700"/>
          </a:xfrm>
          <a:prstGeom prst="rect">
            <a:avLst/>
          </a:prstGeom>
          <a:noFill/>
          <a:ln>
            <a:noFill/>
          </a:ln>
        </p:spPr>
      </p:pic>
      <p:pic>
        <p:nvPicPr>
          <p:cNvPr descr="owl.gif" id="141" name="Shape 141"/>
          <p:cNvPicPr preferRelativeResize="0"/>
          <p:nvPr/>
        </p:nvPicPr>
        <p:blipFill>
          <a:blip r:embed="rId5">
            <a:alphaModFix/>
          </a:blip>
          <a:stretch>
            <a:fillRect/>
          </a:stretch>
        </p:blipFill>
        <p:spPr>
          <a:xfrm>
            <a:off x="388886" y="3038251"/>
            <a:ext cx="1535062" cy="1976500"/>
          </a:xfrm>
          <a:prstGeom prst="rect">
            <a:avLst/>
          </a:prstGeom>
          <a:noFill/>
          <a:ln>
            <a:noFill/>
          </a:ln>
        </p:spPr>
      </p:pic>
      <p:sp>
        <p:nvSpPr>
          <p:cNvPr id="142" name="Shape 142"/>
          <p:cNvSpPr txBox="1"/>
          <p:nvPr/>
        </p:nvSpPr>
        <p:spPr>
          <a:xfrm>
            <a:off x="335025" y="2638913"/>
            <a:ext cx="1915200" cy="481800"/>
          </a:xfrm>
          <a:prstGeom prst="rect">
            <a:avLst/>
          </a:prstGeom>
          <a:noFill/>
          <a:ln>
            <a:noFill/>
          </a:ln>
        </p:spPr>
        <p:txBody>
          <a:bodyPr anchorCtr="0" anchor="t" bIns="91425" lIns="91425" rIns="91425" wrap="square" tIns="91425">
            <a:noAutofit/>
          </a:bodyPr>
          <a:lstStyle/>
          <a:p>
            <a:pPr indent="0" lvl="0" marL="0">
              <a:spcBef>
                <a:spcPts val="0"/>
              </a:spcBef>
              <a:buNone/>
            </a:pPr>
            <a:r>
              <a:rPr lang="en"/>
              <a:t>Science (animals)</a:t>
            </a:r>
          </a:p>
        </p:txBody>
      </p:sp>
      <p:sp>
        <p:nvSpPr>
          <p:cNvPr id="143" name="Shape 143"/>
          <p:cNvSpPr txBox="1"/>
          <p:nvPr/>
        </p:nvSpPr>
        <p:spPr>
          <a:xfrm>
            <a:off x="6976513" y="301125"/>
            <a:ext cx="1761000" cy="372600"/>
          </a:xfrm>
          <a:prstGeom prst="rect">
            <a:avLst/>
          </a:prstGeom>
          <a:noFill/>
          <a:ln>
            <a:noFill/>
          </a:ln>
        </p:spPr>
        <p:txBody>
          <a:bodyPr anchorCtr="0" anchor="t" bIns="91425" lIns="91425" rIns="91425" wrap="square" tIns="91425">
            <a:noAutofit/>
          </a:bodyPr>
          <a:lstStyle/>
          <a:p>
            <a:pPr indent="0" lvl="0" marL="0">
              <a:spcBef>
                <a:spcPts val="0"/>
              </a:spcBef>
              <a:buNone/>
            </a:pPr>
            <a:r>
              <a:rPr lang="en"/>
              <a:t>Aboriginal Studies</a:t>
            </a:r>
          </a:p>
        </p:txBody>
      </p:sp>
      <p:pic>
        <p:nvPicPr>
          <p:cNvPr id="144" name="Shape 144"/>
          <p:cNvPicPr preferRelativeResize="0"/>
          <p:nvPr/>
        </p:nvPicPr>
        <p:blipFill>
          <a:blip r:embed="rId6">
            <a:alphaModFix/>
          </a:blip>
          <a:stretch>
            <a:fillRect/>
          </a:stretch>
        </p:blipFill>
        <p:spPr>
          <a:xfrm>
            <a:off x="6698175" y="673725"/>
            <a:ext cx="2182176" cy="164345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Shape 149"/>
          <p:cNvSpPr txBox="1"/>
          <p:nvPr>
            <p:ph type="title"/>
          </p:nvPr>
        </p:nvSpPr>
        <p:spPr>
          <a:xfrm>
            <a:off x="5433100" y="0"/>
            <a:ext cx="3801300" cy="1456200"/>
          </a:xfrm>
          <a:prstGeom prst="rect">
            <a:avLst/>
          </a:prstGeom>
        </p:spPr>
        <p:txBody>
          <a:bodyPr anchorCtr="0" anchor="ctr" bIns="91425" lIns="91425" rIns="91425" wrap="square" tIns="91425">
            <a:noAutofit/>
          </a:bodyPr>
          <a:lstStyle/>
          <a:p>
            <a:pPr indent="0" lvl="0" marL="0">
              <a:spcBef>
                <a:spcPts val="0"/>
              </a:spcBef>
              <a:buNone/>
            </a:pPr>
            <a:r>
              <a:rPr lang="en"/>
              <a:t>Extra Activities</a:t>
            </a:r>
          </a:p>
        </p:txBody>
      </p:sp>
      <p:sp>
        <p:nvSpPr>
          <p:cNvPr id="150" name="Shape 150"/>
          <p:cNvSpPr txBox="1"/>
          <p:nvPr/>
        </p:nvSpPr>
        <p:spPr>
          <a:xfrm>
            <a:off x="-79025" y="921600"/>
            <a:ext cx="7642500" cy="4221900"/>
          </a:xfrm>
          <a:prstGeom prst="rect">
            <a:avLst/>
          </a:prstGeom>
          <a:noFill/>
          <a:ln>
            <a:noFill/>
          </a:ln>
        </p:spPr>
        <p:txBody>
          <a:bodyPr anchorCtr="0" anchor="t" bIns="91425" lIns="91425" rIns="91425" wrap="square" tIns="91425">
            <a:noAutofit/>
          </a:bodyPr>
          <a:lstStyle/>
          <a:p>
            <a:pPr indent="-298450" lvl="0" marL="457200" rtl="0">
              <a:lnSpc>
                <a:spcPct val="115000"/>
              </a:lnSpc>
              <a:spcBef>
                <a:spcPts val="0"/>
              </a:spcBef>
              <a:buClr>
                <a:srgbClr val="222222"/>
              </a:buClr>
              <a:buSzPts val="1100"/>
              <a:buAutoNum type="arabicPeriod"/>
            </a:pPr>
            <a:r>
              <a:rPr lang="en" sz="1200">
                <a:solidFill>
                  <a:srgbClr val="222222"/>
                </a:solidFill>
                <a:highlight>
                  <a:srgbClr val="FFFFFF"/>
                </a:highlight>
              </a:rPr>
              <a:t>How  many different ways can you name the orange (square) piece?</a:t>
            </a:r>
          </a:p>
          <a:p>
            <a:pPr indent="0" lvl="0" marL="0" rtl="0">
              <a:lnSpc>
                <a:spcPct val="115000"/>
              </a:lnSpc>
              <a:spcBef>
                <a:spcPts val="0"/>
              </a:spcBef>
              <a:buNone/>
            </a:pPr>
            <a:r>
              <a:t/>
            </a:r>
            <a:endParaRPr sz="1200">
              <a:solidFill>
                <a:srgbClr val="222222"/>
              </a:solidFill>
              <a:highlight>
                <a:srgbClr val="FFFFFF"/>
              </a:highlight>
            </a:endParaRPr>
          </a:p>
          <a:p>
            <a:pPr indent="0" lvl="0" marL="0" rtl="0">
              <a:lnSpc>
                <a:spcPct val="115000"/>
              </a:lnSpc>
              <a:spcBef>
                <a:spcPts val="0"/>
              </a:spcBef>
              <a:buNone/>
            </a:pPr>
            <a:r>
              <a:rPr lang="en" sz="1200">
                <a:solidFill>
                  <a:srgbClr val="222222"/>
                </a:solidFill>
                <a:highlight>
                  <a:srgbClr val="FFFFFF"/>
                </a:highlight>
              </a:rPr>
              <a:t>     2. How many different ways can you cover the hexagon with other shapes?		     </a:t>
            </a:r>
          </a:p>
          <a:p>
            <a:pPr indent="0" lvl="0" marL="0" rtl="0">
              <a:lnSpc>
                <a:spcPct val="115000"/>
              </a:lnSpc>
              <a:spcBef>
                <a:spcPts val="0"/>
              </a:spcBef>
              <a:buNone/>
            </a:pPr>
            <a:r>
              <a:t/>
            </a:r>
            <a:endParaRPr sz="1200">
              <a:solidFill>
                <a:srgbClr val="222222"/>
              </a:solidFill>
              <a:highlight>
                <a:srgbClr val="FFFFFF"/>
              </a:highlight>
            </a:endParaRPr>
          </a:p>
          <a:p>
            <a:pPr indent="0" lvl="0" marL="0" rtl="0">
              <a:lnSpc>
                <a:spcPct val="115000"/>
              </a:lnSpc>
              <a:spcBef>
                <a:spcPts val="0"/>
              </a:spcBef>
              <a:buNone/>
            </a:pPr>
            <a:r>
              <a:rPr lang="en" sz="1200">
                <a:solidFill>
                  <a:srgbClr val="222222"/>
                </a:solidFill>
                <a:highlight>
                  <a:srgbClr val="FFFFFF"/>
                </a:highlight>
              </a:rPr>
              <a:t>   3. Use exactly three blocks to make a pentagon. How many different ways can you do this? What is the sum of the interior angles in each case?					 						</a:t>
            </a:r>
          </a:p>
          <a:p>
            <a:pPr indent="0" lvl="0" marL="0" rtl="0">
              <a:lnSpc>
                <a:spcPct val="115000"/>
              </a:lnSpc>
              <a:spcBef>
                <a:spcPts val="0"/>
              </a:spcBef>
              <a:buNone/>
            </a:pPr>
            <a:r>
              <a:t/>
            </a:r>
            <a:endParaRPr sz="1200">
              <a:solidFill>
                <a:srgbClr val="222222"/>
              </a:solidFill>
              <a:highlight>
                <a:srgbClr val="FFFFFF"/>
              </a:highlight>
            </a:endParaRPr>
          </a:p>
          <a:p>
            <a:pPr indent="0" lvl="0" marL="0" rtl="0">
              <a:lnSpc>
                <a:spcPct val="115000"/>
              </a:lnSpc>
              <a:spcBef>
                <a:spcPts val="0"/>
              </a:spcBef>
              <a:buNone/>
            </a:pPr>
            <a:r>
              <a:rPr lang="en" sz="1200">
                <a:solidFill>
                  <a:srgbClr val="222222"/>
                </a:solidFill>
                <a:highlight>
                  <a:srgbClr val="FFFFFF"/>
                </a:highlight>
              </a:rPr>
              <a:t>4. Design a tessellating floor pattern.	</a:t>
            </a:r>
          </a:p>
          <a:p>
            <a:pPr indent="0" lvl="0" marL="0" rtl="0">
              <a:lnSpc>
                <a:spcPct val="115000"/>
              </a:lnSpc>
              <a:spcBef>
                <a:spcPts val="0"/>
              </a:spcBef>
              <a:buNone/>
            </a:pPr>
            <a:r>
              <a:t/>
            </a:r>
            <a:endParaRPr sz="1200">
              <a:solidFill>
                <a:srgbClr val="222222"/>
              </a:solidFill>
              <a:highlight>
                <a:srgbClr val="FFFFFF"/>
              </a:highlight>
            </a:endParaRPr>
          </a:p>
          <a:p>
            <a:pPr indent="0" lvl="0" marL="0" rtl="0">
              <a:lnSpc>
                <a:spcPct val="115000"/>
              </a:lnSpc>
              <a:spcBef>
                <a:spcPts val="0"/>
              </a:spcBef>
              <a:buNone/>
            </a:pPr>
            <a:r>
              <a:rPr lang="en" sz="1200">
                <a:solidFill>
                  <a:srgbClr val="222222"/>
                </a:solidFill>
                <a:highlight>
                  <a:srgbClr val="FFFFFF"/>
                </a:highlight>
              </a:rPr>
              <a:t>5. How many lines of symmetry are there for each piece?		 							</a:t>
            </a:r>
          </a:p>
          <a:p>
            <a:pPr indent="0" lvl="0" marL="0" rtl="0">
              <a:lnSpc>
                <a:spcPct val="115000"/>
              </a:lnSpc>
              <a:spcBef>
                <a:spcPts val="0"/>
              </a:spcBef>
              <a:buNone/>
            </a:pPr>
            <a:r>
              <a:rPr lang="en" sz="1200">
                <a:solidFill>
                  <a:srgbClr val="222222"/>
                </a:solidFill>
                <a:highlight>
                  <a:srgbClr val="FFFFFF"/>
                </a:highlight>
              </a:rPr>
              <a:t>6. Create a symmetrical design. Describe the design to a partner.							</a:t>
            </a:r>
          </a:p>
          <a:p>
            <a:pPr indent="0" lvl="0" marL="0" rtl="0">
              <a:lnSpc>
                <a:spcPct val="115000"/>
              </a:lnSpc>
              <a:spcBef>
                <a:spcPts val="0"/>
              </a:spcBef>
              <a:buNone/>
            </a:pPr>
            <a:r>
              <a:rPr lang="en" sz="1100">
                <a:solidFill>
                  <a:srgbClr val="222222"/>
                </a:solidFill>
                <a:highlight>
                  <a:srgbClr val="FFFFFF"/>
                </a:highlight>
              </a:rPr>
              <a:t>					 							</a:t>
            </a:r>
          </a:p>
          <a:p>
            <a:pPr indent="0" lvl="0" marL="0" rtl="0">
              <a:lnSpc>
                <a:spcPct val="115000"/>
              </a:lnSpc>
              <a:spcBef>
                <a:spcPts val="0"/>
              </a:spcBef>
              <a:buNone/>
            </a:pPr>
            <a:r>
              <a:rPr lang="en" sz="1100">
                <a:solidFill>
                  <a:srgbClr val="222222"/>
                </a:solidFill>
                <a:highlight>
                  <a:srgbClr val="FFFFFF"/>
                </a:highlight>
              </a:rPr>
              <a:t>7. Let “</a:t>
            </a:r>
            <a:r>
              <a:rPr i="1" lang="en" sz="1100">
                <a:solidFill>
                  <a:srgbClr val="222222"/>
                </a:solidFill>
                <a:highlight>
                  <a:srgbClr val="FFFFFF"/>
                </a:highlight>
              </a:rPr>
              <a:t>a</a:t>
            </a:r>
            <a:r>
              <a:rPr lang="en" sz="1100">
                <a:solidFill>
                  <a:srgbClr val="222222"/>
                </a:solidFill>
                <a:highlight>
                  <a:srgbClr val="FFFFFF"/>
                </a:highlight>
              </a:rPr>
              <a:t>” represent the area of a hexagon. Determine a representation for the area of each other piece.						 							</a:t>
            </a:r>
          </a:p>
          <a:p>
            <a:pPr indent="0" lvl="0" marL="0" rtl="0">
              <a:lnSpc>
                <a:spcPct val="115000"/>
              </a:lnSpc>
              <a:spcBef>
                <a:spcPts val="0"/>
              </a:spcBef>
              <a:buNone/>
            </a:pPr>
            <a:r>
              <a:rPr lang="en" sz="1100">
                <a:solidFill>
                  <a:srgbClr val="222222"/>
                </a:solidFill>
                <a:highlight>
                  <a:srgbClr val="FFFFFF"/>
                </a:highlight>
              </a:rPr>
              <a:t>8. Create a shape with three or more pattern blocks. Choose a variable to represent the area of each piece in							</a:t>
            </a:r>
          </a:p>
          <a:p>
            <a:pPr indent="0" lvl="0" marL="0" rtl="0">
              <a:lnSpc>
                <a:spcPct val="115000"/>
              </a:lnSpc>
              <a:spcBef>
                <a:spcPts val="0"/>
              </a:spcBef>
              <a:buNone/>
            </a:pPr>
            <a:r>
              <a:rPr lang="en" sz="1100">
                <a:solidFill>
                  <a:srgbClr val="222222"/>
                </a:solidFill>
                <a:highlight>
                  <a:srgbClr val="FFFFFF"/>
                </a:highlight>
              </a:rPr>
              <a:t>9. the shape. Create an expression for the total area. Make several copies of the shape. Create an algebraic expression for the total area of all of the shapes. </a:t>
            </a:r>
          </a:p>
          <a:p>
            <a:pPr indent="0" lvl="0" marL="0" rtl="0">
              <a:lnSpc>
                <a:spcPct val="115000"/>
              </a:lnSpc>
              <a:spcBef>
                <a:spcPts val="0"/>
              </a:spcBef>
              <a:buNone/>
            </a:pPr>
            <a:r>
              <a:rPr lang="en" sz="1100">
                <a:solidFill>
                  <a:srgbClr val="222222"/>
                </a:solidFill>
                <a:highlight>
                  <a:srgbClr val="FFFFFF"/>
                </a:highlight>
              </a:rPr>
              <a:t>						</a:t>
            </a:r>
          </a:p>
          <a:p>
            <a:pPr indent="0" lvl="0" mar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4439625" y="68725"/>
            <a:ext cx="4636500" cy="1116600"/>
          </a:xfrm>
          <a:prstGeom prst="rect">
            <a:avLst/>
          </a:prstGeom>
        </p:spPr>
        <p:txBody>
          <a:bodyPr anchorCtr="0" anchor="ctr" bIns="91425" lIns="91425" rIns="91425" wrap="square" tIns="91425">
            <a:noAutofit/>
          </a:bodyPr>
          <a:lstStyle/>
          <a:p>
            <a:pPr indent="0" lvl="0" marL="0">
              <a:spcBef>
                <a:spcPts val="0"/>
              </a:spcBef>
              <a:buNone/>
            </a:pPr>
            <a:r>
              <a:rPr lang="en"/>
              <a:t>Extra Activities Continued </a:t>
            </a:r>
          </a:p>
        </p:txBody>
      </p:sp>
      <p:sp>
        <p:nvSpPr>
          <p:cNvPr id="156" name="Shape 156"/>
          <p:cNvSpPr txBox="1"/>
          <p:nvPr/>
        </p:nvSpPr>
        <p:spPr>
          <a:xfrm>
            <a:off x="0" y="598325"/>
            <a:ext cx="5091300" cy="4278600"/>
          </a:xfrm>
          <a:prstGeom prst="rect">
            <a:avLst/>
          </a:prstGeom>
          <a:noFill/>
          <a:ln>
            <a:noFill/>
          </a:ln>
        </p:spPr>
        <p:txBody>
          <a:bodyPr anchorCtr="0" anchor="t" bIns="91425" lIns="91425" rIns="91425" wrap="square" tIns="91425">
            <a:noAutofit/>
          </a:bodyPr>
          <a:lstStyle/>
          <a:p>
            <a:pPr indent="-298450" lvl="0" marL="457200" rtl="0">
              <a:lnSpc>
                <a:spcPct val="115000"/>
              </a:lnSpc>
              <a:spcBef>
                <a:spcPts val="0"/>
              </a:spcBef>
              <a:buClr>
                <a:srgbClr val="222222"/>
              </a:buClr>
              <a:buSzPts val="1100"/>
              <a:buAutoNum type="arabicPeriod"/>
            </a:pPr>
            <a:r>
              <a:rPr lang="en" sz="1200">
                <a:solidFill>
                  <a:srgbClr val="222222"/>
                </a:solidFill>
                <a:highlight>
                  <a:srgbClr val="FFFFFF"/>
                </a:highlight>
              </a:rPr>
              <a:t>Build a shape with a perimeter of 10 and an area of 5.									 							</a:t>
            </a:r>
          </a:p>
          <a:p>
            <a:pPr indent="-298450" lvl="0" marL="457200" rtl="0">
              <a:lnSpc>
                <a:spcPct val="115000"/>
              </a:lnSpc>
              <a:spcBef>
                <a:spcPts val="0"/>
              </a:spcBef>
              <a:buClr>
                <a:srgbClr val="222222"/>
              </a:buClr>
              <a:buSzPts val="1100"/>
              <a:buAutoNum type="arabicPeriod"/>
            </a:pPr>
            <a:r>
              <a:rPr lang="en" sz="1200">
                <a:solidFill>
                  <a:srgbClr val="222222"/>
                </a:solidFill>
                <a:highlight>
                  <a:srgbClr val="FFFFFF"/>
                </a:highlight>
              </a:rPr>
              <a:t>Design a sequence of patterns. Analyze the pattern and determine an attribute of the 100</a:t>
            </a:r>
            <a:r>
              <a:rPr lang="en" sz="700">
                <a:solidFill>
                  <a:srgbClr val="222222"/>
                </a:solidFill>
                <a:highlight>
                  <a:srgbClr val="FFFFFF"/>
                </a:highlight>
              </a:rPr>
              <a:t>th </a:t>
            </a:r>
            <a:r>
              <a:rPr lang="en" sz="1100">
                <a:solidFill>
                  <a:srgbClr val="222222"/>
                </a:solidFill>
                <a:highlight>
                  <a:srgbClr val="FFFFFF"/>
                </a:highlight>
              </a:rPr>
              <a:t>term in the sequence.</a:t>
            </a:r>
          </a:p>
          <a:p>
            <a:pPr indent="0" lvl="0" marL="0" rtl="0">
              <a:lnSpc>
                <a:spcPct val="115000"/>
              </a:lnSpc>
              <a:spcBef>
                <a:spcPts val="0"/>
              </a:spcBef>
              <a:buNone/>
            </a:pPr>
            <a:r>
              <a:rPr lang="en" sz="1100">
                <a:solidFill>
                  <a:srgbClr val="222222"/>
                </a:solidFill>
                <a:highlight>
                  <a:srgbClr val="FFFFFF"/>
                </a:highlight>
              </a:rPr>
              <a:t>						 							</a:t>
            </a:r>
          </a:p>
          <a:p>
            <a:pPr indent="-298450" lvl="0" marL="457200" rtl="0">
              <a:lnSpc>
                <a:spcPct val="115000"/>
              </a:lnSpc>
              <a:spcBef>
                <a:spcPts val="0"/>
              </a:spcBef>
              <a:buClr>
                <a:srgbClr val="222222"/>
              </a:buClr>
              <a:buSzPts val="1100"/>
              <a:buAutoNum type="arabicPeriod"/>
            </a:pPr>
            <a:r>
              <a:rPr lang="en" sz="1100">
                <a:solidFill>
                  <a:srgbClr val="222222"/>
                </a:solidFill>
                <a:highlight>
                  <a:srgbClr val="FFFFFF"/>
                </a:highlight>
              </a:rPr>
              <a:t>Put a variety of pieces into a paper bag. Determine the probability of choosing one type of piece.						 							</a:t>
            </a:r>
          </a:p>
          <a:p>
            <a:pPr indent="-298450" lvl="0" marL="457200" rtl="0">
              <a:lnSpc>
                <a:spcPct val="115000"/>
              </a:lnSpc>
              <a:spcBef>
                <a:spcPts val="0"/>
              </a:spcBef>
              <a:buClr>
                <a:srgbClr val="222222"/>
              </a:buClr>
              <a:buSzPts val="1100"/>
              <a:buAutoNum type="arabicPeriod"/>
            </a:pPr>
            <a:r>
              <a:rPr lang="en" sz="1100">
                <a:solidFill>
                  <a:srgbClr val="222222"/>
                </a:solidFill>
                <a:highlight>
                  <a:srgbClr val="FFFFFF"/>
                </a:highlight>
              </a:rPr>
              <a:t>Let “</a:t>
            </a:r>
            <a:r>
              <a:rPr i="1" lang="en" sz="1100">
                <a:solidFill>
                  <a:srgbClr val="222222"/>
                </a:solidFill>
                <a:highlight>
                  <a:srgbClr val="FFFFFF"/>
                </a:highlight>
              </a:rPr>
              <a:t>a</a:t>
            </a:r>
            <a:r>
              <a:rPr lang="en" sz="1100">
                <a:solidFill>
                  <a:srgbClr val="222222"/>
                </a:solidFill>
                <a:highlight>
                  <a:srgbClr val="FFFFFF"/>
                </a:highlight>
              </a:rPr>
              <a:t>” represent the area of a hexagon. Determine a representation for the area of each other piece.						 							</a:t>
            </a:r>
          </a:p>
          <a:p>
            <a:pPr indent="-298450" lvl="0" marL="457200" rtl="0">
              <a:lnSpc>
                <a:spcPct val="115000"/>
              </a:lnSpc>
              <a:spcBef>
                <a:spcPts val="0"/>
              </a:spcBef>
              <a:buClr>
                <a:srgbClr val="222222"/>
              </a:buClr>
              <a:buSzPts val="1100"/>
              <a:buAutoNum type="arabicPeriod"/>
            </a:pPr>
            <a:r>
              <a:rPr lang="en" sz="1100">
                <a:solidFill>
                  <a:srgbClr val="222222"/>
                </a:solidFill>
                <a:highlight>
                  <a:srgbClr val="FFFFFF"/>
                </a:highlight>
              </a:rPr>
              <a:t>Create a shape with three or more pattern blocks. Choose a variable to represent the area of each piece in the shape. </a:t>
            </a:r>
          </a:p>
          <a:p>
            <a:pPr indent="0" lvl="0" marL="0" rtl="0">
              <a:lnSpc>
                <a:spcPct val="115000"/>
              </a:lnSpc>
              <a:spcBef>
                <a:spcPts val="0"/>
              </a:spcBef>
              <a:buNone/>
            </a:pPr>
            <a:r>
              <a:t/>
            </a:r>
            <a:endParaRPr sz="1100">
              <a:solidFill>
                <a:srgbClr val="222222"/>
              </a:solidFill>
              <a:highlight>
                <a:srgbClr val="FFFFFF"/>
              </a:highlight>
            </a:endParaRPr>
          </a:p>
          <a:p>
            <a:pPr indent="-298450" lvl="0" marL="457200" rtl="0">
              <a:lnSpc>
                <a:spcPct val="115000"/>
              </a:lnSpc>
              <a:spcBef>
                <a:spcPts val="0"/>
              </a:spcBef>
              <a:buClr>
                <a:srgbClr val="222222"/>
              </a:buClr>
              <a:buSzPts val="1100"/>
              <a:buAutoNum type="arabicPeriod"/>
            </a:pPr>
            <a:r>
              <a:rPr lang="en" sz="1100">
                <a:solidFill>
                  <a:srgbClr val="222222"/>
                </a:solidFill>
                <a:highlight>
                  <a:srgbClr val="FFFFFF"/>
                </a:highlight>
              </a:rPr>
              <a:t>Create an expression for the total area. Make several copies of the shape. Create an algebraic expression for the total area of all of the shapes. </a:t>
            </a:r>
          </a:p>
          <a:p>
            <a:pPr indent="0" lvl="0" mar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Shape 161"/>
          <p:cNvSpPr txBox="1"/>
          <p:nvPr>
            <p:ph type="title"/>
          </p:nvPr>
        </p:nvSpPr>
        <p:spPr>
          <a:xfrm>
            <a:off x="152975" y="120400"/>
            <a:ext cx="4014900" cy="1192500"/>
          </a:xfrm>
          <a:prstGeom prst="rect">
            <a:avLst/>
          </a:prstGeom>
        </p:spPr>
        <p:txBody>
          <a:bodyPr anchorCtr="0" anchor="ctr" bIns="91425" lIns="91425" rIns="91425" wrap="square" tIns="91425">
            <a:noAutofit/>
          </a:bodyPr>
          <a:lstStyle/>
          <a:p>
            <a:pPr indent="0" lvl="0" marL="0">
              <a:spcBef>
                <a:spcPts val="0"/>
              </a:spcBef>
              <a:buNone/>
            </a:pPr>
            <a:r>
              <a:rPr lang="en"/>
              <a:t>Further Resources</a:t>
            </a:r>
          </a:p>
        </p:txBody>
      </p:sp>
      <p:sp>
        <p:nvSpPr>
          <p:cNvPr id="162" name="Shape 162"/>
          <p:cNvSpPr txBox="1"/>
          <p:nvPr/>
        </p:nvSpPr>
        <p:spPr>
          <a:xfrm>
            <a:off x="152975" y="1614150"/>
            <a:ext cx="4284900" cy="2108100"/>
          </a:xfrm>
          <a:prstGeom prst="rect">
            <a:avLst/>
          </a:prstGeom>
          <a:noFill/>
          <a:ln>
            <a:noFill/>
          </a:ln>
        </p:spPr>
        <p:txBody>
          <a:bodyPr anchorCtr="0" anchor="t" bIns="91425" lIns="91425" rIns="91425" wrap="square" tIns="91425">
            <a:noAutofit/>
          </a:bodyPr>
          <a:lstStyle/>
          <a:p>
            <a:pPr indent="0" lvl="0" marL="0">
              <a:spcBef>
                <a:spcPts val="0"/>
              </a:spcBef>
              <a:buNone/>
            </a:pPr>
            <a:r>
              <a:rPr lang="en"/>
              <a:t>Apps to creating patterns:</a:t>
            </a:r>
          </a:p>
          <a:p>
            <a:pPr indent="-317500" lvl="0" marL="457200" rtl="0">
              <a:spcBef>
                <a:spcPts val="0"/>
              </a:spcBef>
              <a:spcAft>
                <a:spcPts val="0"/>
              </a:spcAft>
              <a:buSzPts val="1400"/>
              <a:buChar char="-"/>
            </a:pPr>
            <a:r>
              <a:rPr lang="en">
                <a:hlinkClick r:id="rId3"/>
              </a:rPr>
              <a:t>http://www.mathplayground.com/patternblocks.html</a:t>
            </a:r>
          </a:p>
          <a:p>
            <a:pPr indent="-317500" lvl="0" marL="457200">
              <a:spcBef>
                <a:spcPts val="0"/>
              </a:spcBef>
              <a:buSzPts val="1400"/>
              <a:buChar char="-"/>
            </a:pPr>
            <a:r>
              <a:rPr lang="en"/>
              <a:t>http://www.mathlearningcenter.org/wed-apps/pattern-shapes/</a:t>
            </a:r>
          </a:p>
        </p:txBody>
      </p:sp>
      <p:sp>
        <p:nvSpPr>
          <p:cNvPr id="163" name="Shape 163"/>
          <p:cNvSpPr txBox="1"/>
          <p:nvPr/>
        </p:nvSpPr>
        <p:spPr>
          <a:xfrm>
            <a:off x="4541225" y="192725"/>
            <a:ext cx="3758400" cy="650400"/>
          </a:xfrm>
          <a:prstGeom prst="rect">
            <a:avLst/>
          </a:prstGeom>
          <a:noFill/>
          <a:ln>
            <a:noFill/>
          </a:ln>
        </p:spPr>
        <p:txBody>
          <a:bodyPr anchorCtr="0" anchor="t" bIns="91425" lIns="91425" rIns="91425" wrap="square" tIns="91425">
            <a:noAutofit/>
          </a:bodyPr>
          <a:lstStyle/>
          <a:p>
            <a:pPr indent="0" lvl="0" marL="0">
              <a:spcBef>
                <a:spcPts val="0"/>
              </a:spcBef>
              <a:buNone/>
            </a:pPr>
            <a:r>
              <a:rPr lang="en" sz="1050">
                <a:hlinkClick r:id="rId4"/>
              </a:rPr>
              <a:t>Gonzalez-Granat, Olga. "Pattern Block Patterns and Shapes." (2015): 1-32. Learning Resources. Web.</a:t>
            </a:r>
            <a:r>
              <a:rPr lang="en">
                <a:hlinkClick r:id="rId5"/>
              </a:rPr>
              <a:t> </a:t>
            </a:r>
          </a:p>
          <a:p>
            <a:pPr indent="0" lvl="0" marL="0">
              <a:spcBef>
                <a:spcPts val="0"/>
              </a:spcBef>
              <a:buNone/>
            </a:pPr>
            <a:r>
              <a:rPr lang="en" sz="1100"/>
              <a:t>					</a:t>
            </a:r>
          </a:p>
          <a:p>
            <a:pPr indent="0" lvl="0" marL="0">
              <a:spcBef>
                <a:spcPts val="0"/>
              </a:spcBef>
              <a:buNone/>
            </a:pPr>
            <a:r>
              <a:rPr lang="en" sz="1100"/>
              <a:t>				</a:t>
            </a:r>
          </a:p>
          <a:p>
            <a:pPr indent="0" lvl="0" marL="0">
              <a:spcBef>
                <a:spcPts val="0"/>
              </a:spcBef>
              <a:buNone/>
            </a:pPr>
            <a:r>
              <a:rPr lang="en" sz="1050">
                <a:hlinkClick r:id="rId6"/>
              </a:rPr>
              <a:t>Nichole. "2D Shape Pattern Block Challenge Cards." </a:t>
            </a:r>
            <a:r>
              <a:rPr i="1" lang="en" sz="1050">
                <a:hlinkClick r:id="rId7"/>
              </a:rPr>
              <a:t>You Clever Monkey</a:t>
            </a:r>
            <a:r>
              <a:rPr lang="en" sz="1050">
                <a:hlinkClick r:id="rId8"/>
              </a:rPr>
              <a:t>. Nichole, n.d. Web. 31 Oct. 2016.</a:t>
            </a:r>
          </a:p>
          <a:p>
            <a:pPr indent="0" lvl="0" marL="0">
              <a:spcBef>
                <a:spcPts val="0"/>
              </a:spcBef>
              <a:buNone/>
            </a:pPr>
            <a:r>
              <a:t/>
            </a:r>
            <a:endParaRPr/>
          </a:p>
          <a:p>
            <a:pPr indent="0" lvl="0" marL="0">
              <a:spcBef>
                <a:spcPts val="0"/>
              </a:spcBef>
              <a:buNone/>
            </a:pPr>
            <a:r>
              <a:rPr lang="en" sz="1050">
                <a:hlinkClick r:id="rId9"/>
              </a:rPr>
              <a:t>Kirsten, Ms. "Pattern Blocks: Equivalent Fractions." </a:t>
            </a:r>
            <a:r>
              <a:rPr i="1" lang="en" sz="1050">
                <a:hlinkClick r:id="rId10"/>
              </a:rPr>
              <a:t>Idea Gal:</a:t>
            </a:r>
            <a:r>
              <a:rPr lang="en" sz="1050">
                <a:hlinkClick r:id="rId11"/>
              </a:rPr>
              <a:t>. N.p., 01 Jan. 1970. Web. 31 Oct. 2016.</a:t>
            </a:r>
          </a:p>
          <a:p>
            <a:pPr indent="0" lvl="0" marL="0">
              <a:spcBef>
                <a:spcPts val="0"/>
              </a:spcBef>
              <a:buNone/>
            </a:pPr>
            <a:r>
              <a:t/>
            </a:r>
            <a:endParaRPr/>
          </a:p>
          <a:p>
            <a:pPr indent="0" lvl="0" marL="0" rtl="0">
              <a:lnSpc>
                <a:spcPct val="115000"/>
              </a:lnSpc>
              <a:spcBef>
                <a:spcPts val="0"/>
              </a:spcBef>
              <a:buNone/>
            </a:pPr>
            <a:r>
              <a:rPr lang="en" sz="1100">
                <a:latin typeface="Times New Roman"/>
                <a:ea typeface="Times New Roman"/>
                <a:cs typeface="Times New Roman"/>
                <a:sym typeface="Times New Roman"/>
              </a:rPr>
              <a:t>Steen, Lynn Arthur. “The Science of Patterns.” Science 240 (29 April 1988): 611–16.</a:t>
            </a:r>
          </a:p>
          <a:p>
            <a:pPr indent="0" lvl="0" marL="0" rtl="0">
              <a:lnSpc>
                <a:spcPct val="115000"/>
              </a:lnSpc>
              <a:spcBef>
                <a:spcPts val="0"/>
              </a:spcBef>
              <a:buNone/>
            </a:pPr>
            <a:r>
              <a:t/>
            </a:r>
            <a:endParaRPr sz="1100">
              <a:latin typeface="Times New Roman"/>
              <a:ea typeface="Times New Roman"/>
              <a:cs typeface="Times New Roman"/>
              <a:sym typeface="Times New Roman"/>
            </a:endParaRPr>
          </a:p>
          <a:p>
            <a:pPr indent="0" lvl="0" marL="0" rtl="0">
              <a:lnSpc>
                <a:spcPct val="115000"/>
              </a:lnSpc>
              <a:spcBef>
                <a:spcPts val="0"/>
              </a:spcBef>
              <a:buNone/>
            </a:pPr>
            <a:r>
              <a:rPr lang="en" sz="1100">
                <a:latin typeface="Times New Roman"/>
                <a:ea typeface="Times New Roman"/>
                <a:cs typeface="Times New Roman"/>
                <a:sym typeface="Times New Roman"/>
              </a:rPr>
              <a:t> </a:t>
            </a:r>
          </a:p>
          <a:p>
            <a:pPr indent="0" lvl="0" marL="0" rtl="0">
              <a:lnSpc>
                <a:spcPct val="115000"/>
              </a:lnSpc>
              <a:spcBef>
                <a:spcPts val="0"/>
              </a:spcBef>
              <a:buNone/>
            </a:pPr>
            <a:r>
              <a:rPr lang="en" sz="1100">
                <a:latin typeface="Times New Roman"/>
                <a:ea typeface="Times New Roman"/>
                <a:cs typeface="Times New Roman"/>
                <a:sym typeface="Times New Roman"/>
              </a:rPr>
              <a:t>Van de Walle, John., Karp, Karen., Bay-Williams, Jennifer., McGarvey, Lynn., Folk.,</a:t>
            </a:r>
          </a:p>
          <a:p>
            <a:pPr indent="0" lvl="0" marL="457200" rtl="0">
              <a:lnSpc>
                <a:spcPct val="115000"/>
              </a:lnSpc>
              <a:spcBef>
                <a:spcPts val="0"/>
              </a:spcBef>
              <a:buNone/>
            </a:pPr>
            <a:r>
              <a:rPr lang="en" sz="1100">
                <a:latin typeface="Times New Roman"/>
                <a:ea typeface="Times New Roman"/>
                <a:cs typeface="Times New Roman"/>
                <a:sym typeface="Times New Roman"/>
              </a:rPr>
              <a:t>Sandra. (2015). Elementary and Middle School Mathematics Teaching Developmentally. Toronto: Pearson. </a:t>
            </a:r>
          </a:p>
          <a:p>
            <a:pPr indent="0" lvl="0" marL="457200" rtl="0">
              <a:lnSpc>
                <a:spcPct val="115000"/>
              </a:lnSpc>
              <a:spcBef>
                <a:spcPts val="0"/>
              </a:spcBef>
              <a:buNone/>
            </a:pPr>
            <a:r>
              <a:rPr lang="en" sz="1100"/>
              <a:t>Ministry of Education.  The Ontario Curriculum: Grades 1-8. Mathematics, 2015 </a:t>
            </a:r>
          </a:p>
          <a:p>
            <a:pPr indent="0" lvl="0" marL="457200" rtl="0">
              <a:lnSpc>
                <a:spcPct val="115000"/>
              </a:lnSpc>
              <a:spcBef>
                <a:spcPts val="0"/>
              </a:spcBef>
              <a:buNone/>
            </a:pPr>
            <a:r>
              <a:t/>
            </a:r>
            <a:endParaRPr sz="1100">
              <a:latin typeface="Times New Roman"/>
              <a:ea typeface="Times New Roman"/>
              <a:cs typeface="Times New Roman"/>
              <a:sym typeface="Times New Roman"/>
            </a:endParaRPr>
          </a:p>
          <a:p>
            <a:pPr indent="0" lvl="0" marL="0" rtl="0">
              <a:lnSpc>
                <a:spcPct val="115000"/>
              </a:lnSpc>
              <a:spcBef>
                <a:spcPts val="0"/>
              </a:spcBef>
              <a:buNone/>
            </a:pPr>
            <a:r>
              <a:t/>
            </a:r>
            <a:endParaRPr sz="1100">
              <a:latin typeface="Times New Roman"/>
              <a:ea typeface="Times New Roman"/>
              <a:cs typeface="Times New Roman"/>
              <a:sym typeface="Times New Roman"/>
            </a:endParaRPr>
          </a:p>
          <a:p>
            <a:pPr indent="0" lvl="0" mar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title"/>
          </p:nvPr>
        </p:nvSpPr>
        <p:spPr>
          <a:xfrm>
            <a:off x="357600" y="84625"/>
            <a:ext cx="8786400" cy="1638300"/>
          </a:xfrm>
          <a:prstGeom prst="rect">
            <a:avLst/>
          </a:prstGeom>
        </p:spPr>
        <p:txBody>
          <a:bodyPr anchorCtr="0" anchor="ctr" bIns="91425" lIns="91425" rIns="91425" wrap="square" tIns="91425">
            <a:noAutofit/>
          </a:bodyPr>
          <a:lstStyle/>
          <a:p>
            <a:pPr indent="0" lvl="0" marL="0" rtl="0">
              <a:spcBef>
                <a:spcPts val="0"/>
              </a:spcBef>
              <a:buNone/>
            </a:pPr>
            <a:r>
              <a:rPr lang="en"/>
              <a:t>What are Patterning Blocks?</a:t>
            </a:r>
          </a:p>
        </p:txBody>
      </p:sp>
      <p:sp>
        <p:nvSpPr>
          <p:cNvPr id="64" name="Shape 64"/>
          <p:cNvSpPr txBox="1"/>
          <p:nvPr/>
        </p:nvSpPr>
        <p:spPr>
          <a:xfrm>
            <a:off x="289100" y="1385250"/>
            <a:ext cx="8427900" cy="3032100"/>
          </a:xfrm>
          <a:prstGeom prst="rect">
            <a:avLst/>
          </a:prstGeom>
          <a:noFill/>
          <a:ln>
            <a:noFill/>
          </a:ln>
        </p:spPr>
        <p:txBody>
          <a:bodyPr anchorCtr="0" anchor="t" bIns="91425" lIns="91425" rIns="91425" wrap="square" tIns="91425">
            <a:noAutofit/>
          </a:bodyPr>
          <a:lstStyle/>
          <a:p>
            <a:pPr indent="0" lvl="0" marL="0" rtl="0">
              <a:spcBef>
                <a:spcPts val="0"/>
              </a:spcBef>
              <a:buNone/>
            </a:pPr>
            <a:r>
              <a:t/>
            </a:r>
            <a:endParaRPr/>
          </a:p>
          <a:p>
            <a:pPr indent="-317500" lvl="0" marL="457200" rtl="0">
              <a:spcBef>
                <a:spcPts val="0"/>
              </a:spcBef>
              <a:spcAft>
                <a:spcPts val="0"/>
              </a:spcAft>
              <a:buSzPts val="1400"/>
              <a:buChar char="-"/>
            </a:pPr>
            <a:r>
              <a:rPr lang="en"/>
              <a:t>Developed in 1960s</a:t>
            </a:r>
          </a:p>
          <a:p>
            <a:pPr indent="-317500" lvl="0" marL="457200" rtl="0">
              <a:spcBef>
                <a:spcPts val="0"/>
              </a:spcBef>
              <a:spcAft>
                <a:spcPts val="0"/>
              </a:spcAft>
              <a:buSzPts val="1400"/>
              <a:buChar char="-"/>
            </a:pPr>
            <a:r>
              <a:rPr lang="en"/>
              <a:t>Allows students to decompose shapes</a:t>
            </a:r>
          </a:p>
          <a:p>
            <a:pPr indent="-317500" lvl="0" marL="457200" rtl="0">
              <a:spcBef>
                <a:spcPts val="0"/>
              </a:spcBef>
              <a:spcAft>
                <a:spcPts val="0"/>
              </a:spcAft>
              <a:buSzPts val="1400"/>
              <a:buChar char="-"/>
            </a:pPr>
            <a:r>
              <a:rPr lang="en"/>
              <a:t>Learning about shapes, patterning, fractions, angles and more</a:t>
            </a:r>
          </a:p>
          <a:p>
            <a:pPr indent="-317500" lvl="0" marL="457200" rtl="0">
              <a:spcBef>
                <a:spcPts val="0"/>
              </a:spcBef>
              <a:spcAft>
                <a:spcPts val="0"/>
              </a:spcAft>
              <a:buSzPts val="1400"/>
              <a:buChar char="-"/>
            </a:pPr>
            <a:r>
              <a:rPr lang="en"/>
              <a:t>The lengths of the shapes’ sides are all the same (except for the trapezoid)</a:t>
            </a:r>
          </a:p>
          <a:p>
            <a:pPr indent="-317500" lvl="0" marL="457200" rtl="0">
              <a:spcBef>
                <a:spcPts val="0"/>
              </a:spcBef>
              <a:buSzPts val="1400"/>
              <a:buChar char="-"/>
            </a:pPr>
            <a:r>
              <a:rPr lang="en"/>
              <a:t>The top and bottom of all blocks are geometric shapes</a:t>
            </a:r>
          </a:p>
          <a:p>
            <a:pPr indent="0" lvl="0" marL="0" rtl="0">
              <a:spcBef>
                <a:spcPts val="0"/>
              </a:spcBef>
              <a:buNone/>
            </a:pPr>
            <a:r>
              <a:rPr lang="en"/>
              <a:t>Includes</a:t>
            </a:r>
          </a:p>
          <a:p>
            <a:pPr indent="-317500" lvl="0" marL="457200" rtl="0">
              <a:spcBef>
                <a:spcPts val="0"/>
              </a:spcBef>
              <a:spcAft>
                <a:spcPts val="0"/>
              </a:spcAft>
              <a:buSzPts val="1400"/>
              <a:buChar char="-"/>
            </a:pPr>
            <a:r>
              <a:rPr lang="en"/>
              <a:t>Green triangles </a:t>
            </a:r>
          </a:p>
          <a:p>
            <a:pPr indent="-317500" lvl="0" marL="457200" rtl="0">
              <a:spcBef>
                <a:spcPts val="0"/>
              </a:spcBef>
              <a:spcAft>
                <a:spcPts val="0"/>
              </a:spcAft>
              <a:buSzPts val="1400"/>
              <a:buChar char="-"/>
            </a:pPr>
            <a:r>
              <a:rPr lang="en"/>
              <a:t>Orange squares</a:t>
            </a:r>
          </a:p>
          <a:p>
            <a:pPr indent="-317500" lvl="0" marL="457200" rtl="0">
              <a:spcBef>
                <a:spcPts val="0"/>
              </a:spcBef>
              <a:spcAft>
                <a:spcPts val="0"/>
              </a:spcAft>
              <a:buSzPts val="1400"/>
              <a:buChar char="-"/>
            </a:pPr>
            <a:r>
              <a:rPr lang="en"/>
              <a:t>Tan rhombuses</a:t>
            </a:r>
          </a:p>
          <a:p>
            <a:pPr indent="-317500" lvl="0" marL="457200" rtl="0">
              <a:spcBef>
                <a:spcPts val="0"/>
              </a:spcBef>
              <a:spcAft>
                <a:spcPts val="0"/>
              </a:spcAft>
              <a:buSzPts val="1400"/>
              <a:buChar char="-"/>
            </a:pPr>
            <a:r>
              <a:rPr lang="en"/>
              <a:t>Larger blue rhombuses</a:t>
            </a:r>
          </a:p>
          <a:p>
            <a:pPr indent="-317500" lvl="0" marL="457200" rtl="0">
              <a:spcBef>
                <a:spcPts val="0"/>
              </a:spcBef>
              <a:spcAft>
                <a:spcPts val="0"/>
              </a:spcAft>
              <a:buSzPts val="1400"/>
              <a:buChar char="-"/>
            </a:pPr>
            <a:r>
              <a:rPr lang="en"/>
              <a:t>Red trapezoids</a:t>
            </a:r>
          </a:p>
          <a:p>
            <a:pPr indent="-317500" lvl="0" marL="457200" rtl="0">
              <a:spcBef>
                <a:spcPts val="0"/>
              </a:spcBef>
              <a:buSzPts val="1400"/>
              <a:buChar char="-"/>
            </a:pPr>
            <a:r>
              <a:rPr lang="en"/>
              <a:t>Yellow hexagons </a:t>
            </a:r>
          </a:p>
        </p:txBody>
      </p:sp>
      <p:pic>
        <p:nvPicPr>
          <p:cNvPr descr="floweeer.jpg" id="65" name="Shape 65"/>
          <p:cNvPicPr preferRelativeResize="0"/>
          <p:nvPr/>
        </p:nvPicPr>
        <p:blipFill>
          <a:blip r:embed="rId3">
            <a:alphaModFix/>
          </a:blip>
          <a:stretch>
            <a:fillRect/>
          </a:stretch>
        </p:blipFill>
        <p:spPr>
          <a:xfrm>
            <a:off x="6346313" y="2677613"/>
            <a:ext cx="2257425" cy="2028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0" y="0"/>
            <a:ext cx="9144000" cy="1277100"/>
          </a:xfrm>
          <a:prstGeom prst="rect">
            <a:avLst/>
          </a:prstGeom>
        </p:spPr>
        <p:txBody>
          <a:bodyPr anchorCtr="0" anchor="ctr" bIns="91425" lIns="91425" rIns="91425" wrap="square" tIns="91425">
            <a:noAutofit/>
          </a:bodyPr>
          <a:lstStyle/>
          <a:p>
            <a:pPr indent="0" lvl="0" marL="0">
              <a:spcBef>
                <a:spcPts val="0"/>
              </a:spcBef>
              <a:buNone/>
            </a:pPr>
            <a:r>
              <a:rPr lang="en"/>
              <a:t>Connections with the curriculum </a:t>
            </a:r>
          </a:p>
        </p:txBody>
      </p:sp>
      <p:sp>
        <p:nvSpPr>
          <p:cNvPr id="71" name="Shape 71"/>
          <p:cNvSpPr txBox="1"/>
          <p:nvPr/>
        </p:nvSpPr>
        <p:spPr>
          <a:xfrm>
            <a:off x="192725" y="1752675"/>
            <a:ext cx="3345900" cy="1023900"/>
          </a:xfrm>
          <a:prstGeom prst="rect">
            <a:avLst/>
          </a:prstGeom>
          <a:noFill/>
          <a:ln>
            <a:noFill/>
          </a:ln>
        </p:spPr>
        <p:txBody>
          <a:bodyPr anchorCtr="0" anchor="t" bIns="91425" lIns="91425" rIns="91425" wrap="square" tIns="91425">
            <a:noAutofit/>
          </a:bodyPr>
          <a:lstStyle/>
          <a:p>
            <a:pPr indent="-317500" lvl="0" marL="457200" rtl="0">
              <a:spcBef>
                <a:spcPts val="0"/>
              </a:spcBef>
              <a:spcAft>
                <a:spcPts val="0"/>
              </a:spcAft>
              <a:buSzPts val="1400"/>
              <a:buChar char="-"/>
            </a:pPr>
            <a:r>
              <a:rPr lang="en"/>
              <a:t>Patterning and algebra is the mathematics strand that investigates relationships and patterns</a:t>
            </a:r>
          </a:p>
          <a:p>
            <a:pPr indent="-317500" lvl="0" marL="457200" rtl="0">
              <a:spcBef>
                <a:spcPts val="0"/>
              </a:spcBef>
              <a:buSzPts val="1400"/>
              <a:buChar char="-"/>
            </a:pPr>
            <a:r>
              <a:rPr lang="en"/>
              <a:t>Students are expected to “recognize, describe, and generalize patterns and to build mathematical models to simulate the behaviour of real-world phenomena that exhibit observable patterns” (Ontario Math Curriculum) </a:t>
            </a:r>
          </a:p>
        </p:txBody>
      </p:sp>
      <p:sp>
        <p:nvSpPr>
          <p:cNvPr id="72" name="Shape 72"/>
          <p:cNvSpPr txBox="1"/>
          <p:nvPr/>
        </p:nvSpPr>
        <p:spPr>
          <a:xfrm>
            <a:off x="4276250" y="1698438"/>
            <a:ext cx="1457400" cy="457800"/>
          </a:xfrm>
          <a:prstGeom prst="rect">
            <a:avLst/>
          </a:prstGeom>
          <a:noFill/>
          <a:ln>
            <a:noFill/>
          </a:ln>
        </p:spPr>
        <p:txBody>
          <a:bodyPr anchorCtr="0" anchor="t" bIns="91425" lIns="91425" rIns="91425" wrap="square" tIns="91425">
            <a:noAutofit/>
          </a:bodyPr>
          <a:lstStyle/>
          <a:p>
            <a:pPr indent="0" lvl="0" marL="0">
              <a:spcBef>
                <a:spcPts val="0"/>
              </a:spcBef>
              <a:buNone/>
            </a:pPr>
            <a:r>
              <a:rPr lang="en" u="sng"/>
              <a:t>Primary Grades</a:t>
            </a:r>
          </a:p>
        </p:txBody>
      </p:sp>
      <p:sp>
        <p:nvSpPr>
          <p:cNvPr id="73" name="Shape 73"/>
          <p:cNvSpPr txBox="1"/>
          <p:nvPr/>
        </p:nvSpPr>
        <p:spPr>
          <a:xfrm>
            <a:off x="6974325" y="1650250"/>
            <a:ext cx="1554000" cy="373500"/>
          </a:xfrm>
          <a:prstGeom prst="rect">
            <a:avLst/>
          </a:prstGeom>
          <a:noFill/>
          <a:ln>
            <a:noFill/>
          </a:ln>
        </p:spPr>
        <p:txBody>
          <a:bodyPr anchorCtr="0" anchor="t" bIns="91425" lIns="91425" rIns="91425" wrap="square" tIns="91425">
            <a:noAutofit/>
          </a:bodyPr>
          <a:lstStyle/>
          <a:p>
            <a:pPr indent="0" lvl="0" marL="0">
              <a:spcBef>
                <a:spcPts val="0"/>
              </a:spcBef>
              <a:buNone/>
            </a:pPr>
            <a:r>
              <a:rPr lang="en" u="sng"/>
              <a:t>Junior Grades</a:t>
            </a:r>
          </a:p>
        </p:txBody>
      </p:sp>
      <p:sp>
        <p:nvSpPr>
          <p:cNvPr id="74" name="Shape 74"/>
          <p:cNvSpPr txBox="1"/>
          <p:nvPr/>
        </p:nvSpPr>
        <p:spPr>
          <a:xfrm>
            <a:off x="4208225" y="2108000"/>
            <a:ext cx="2228400" cy="26136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t>- Detect patterns, designs, and movement in shapes as well as in numbers</a:t>
            </a:r>
          </a:p>
          <a:p>
            <a:pPr indent="0" lvl="0" marL="0" rtl="0">
              <a:spcBef>
                <a:spcPts val="0"/>
              </a:spcBef>
              <a:buNone/>
            </a:pPr>
            <a:r>
              <a:rPr lang="en"/>
              <a:t>- Investigating patterns that repeat, grow, and shrink and find ways to extend them</a:t>
            </a:r>
          </a:p>
        </p:txBody>
      </p:sp>
      <p:sp>
        <p:nvSpPr>
          <p:cNvPr id="75" name="Shape 75"/>
          <p:cNvSpPr txBox="1"/>
          <p:nvPr/>
        </p:nvSpPr>
        <p:spPr>
          <a:xfrm>
            <a:off x="6781725" y="2108000"/>
            <a:ext cx="1939200" cy="2529600"/>
          </a:xfrm>
          <a:prstGeom prst="rect">
            <a:avLst/>
          </a:prstGeom>
          <a:noFill/>
          <a:ln>
            <a:noFill/>
          </a:ln>
        </p:spPr>
        <p:txBody>
          <a:bodyPr anchorCtr="0" anchor="t" bIns="91425" lIns="91425" rIns="91425" wrap="square" tIns="91425">
            <a:noAutofit/>
          </a:bodyPr>
          <a:lstStyle/>
          <a:p>
            <a:pPr indent="0" lvl="0" marL="0" rtl="0">
              <a:spcBef>
                <a:spcPts val="0"/>
              </a:spcBef>
              <a:buNone/>
            </a:pPr>
            <a:r>
              <a:rPr lang="en"/>
              <a:t>-Students investigate through activities how patterns change</a:t>
            </a:r>
          </a:p>
          <a:p>
            <a:pPr indent="0" lvl="0" marL="0">
              <a:spcBef>
                <a:spcPts val="0"/>
              </a:spcBef>
              <a:buNone/>
            </a:pPr>
            <a:r>
              <a:rPr lang="en"/>
              <a:t>- Begin to develop an understanding of variables as changing numbers and patterns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2741888" y="633875"/>
            <a:ext cx="3538500" cy="3538500"/>
          </a:xfrm>
          <a:prstGeom prst="rect">
            <a:avLst/>
          </a:prstGeom>
        </p:spPr>
        <p:txBody>
          <a:bodyPr anchorCtr="0" anchor="ctr" bIns="91425" lIns="91425" rIns="91425" wrap="square" tIns="91425">
            <a:noAutofit/>
          </a:bodyPr>
          <a:lstStyle/>
          <a:p>
            <a:pPr indent="0" lvl="0" marL="0">
              <a:spcBef>
                <a:spcPts val="0"/>
              </a:spcBef>
              <a:buNone/>
            </a:pPr>
            <a:r>
              <a:rPr lang="en"/>
              <a:t>Connections with the Curriculum</a:t>
            </a:r>
          </a:p>
        </p:txBody>
      </p:sp>
      <p:sp>
        <p:nvSpPr>
          <p:cNvPr id="81" name="Shape 81"/>
          <p:cNvSpPr txBox="1"/>
          <p:nvPr/>
        </p:nvSpPr>
        <p:spPr>
          <a:xfrm>
            <a:off x="228900" y="427650"/>
            <a:ext cx="2276700" cy="4288200"/>
          </a:xfrm>
          <a:prstGeom prst="rect">
            <a:avLst/>
          </a:prstGeom>
          <a:noFill/>
          <a:ln>
            <a:noFill/>
          </a:ln>
        </p:spPr>
        <p:txBody>
          <a:bodyPr anchorCtr="0" anchor="t" bIns="91425" lIns="91425" rIns="91425" wrap="square" tIns="91425">
            <a:noAutofit/>
          </a:bodyPr>
          <a:lstStyle/>
          <a:p>
            <a:pPr indent="0" lvl="0" marL="0" rtl="0" algn="ctr">
              <a:spcBef>
                <a:spcPts val="0"/>
              </a:spcBef>
              <a:buNone/>
            </a:pPr>
            <a:r>
              <a:rPr lang="en" u="sng"/>
              <a:t>Activity One</a:t>
            </a:r>
          </a:p>
          <a:p>
            <a:pPr indent="0" lvl="0" marL="0" rtl="0">
              <a:spcBef>
                <a:spcPts val="0"/>
              </a:spcBef>
              <a:buNone/>
            </a:pPr>
            <a:r>
              <a:rPr lang="en" sz="1100"/>
              <a:t>Grade two: </a:t>
            </a:r>
          </a:p>
          <a:p>
            <a:pPr indent="0" lvl="0" marL="0" rtl="0">
              <a:spcBef>
                <a:spcPts val="0"/>
              </a:spcBef>
              <a:buNone/>
            </a:pPr>
            <a:r>
              <a:t/>
            </a:r>
            <a:endParaRPr sz="1100"/>
          </a:p>
          <a:p>
            <a:pPr indent="0" lvl="0" marL="0" rtl="0">
              <a:spcBef>
                <a:spcPts val="0"/>
              </a:spcBef>
              <a:buNone/>
            </a:pPr>
            <a:r>
              <a:rPr lang="en" sz="1100"/>
              <a:t>Overall: Read, represent, compare, and order whole numbers to 100, and use concrete materials to represent fractions and money amounts to 100Cents </a:t>
            </a:r>
          </a:p>
          <a:p>
            <a:pPr indent="0" lvl="0" marL="0" rtl="0">
              <a:lnSpc>
                <a:spcPct val="115000"/>
              </a:lnSpc>
              <a:spcBef>
                <a:spcPts val="0"/>
              </a:spcBef>
              <a:buNone/>
            </a:pPr>
            <a:r>
              <a:t/>
            </a:r>
            <a:endParaRPr sz="1100"/>
          </a:p>
          <a:p>
            <a:pPr indent="0" lvl="0" marL="0" rtl="0">
              <a:lnSpc>
                <a:spcPct val="115000"/>
              </a:lnSpc>
              <a:spcBef>
                <a:spcPts val="0"/>
              </a:spcBef>
              <a:buNone/>
            </a:pPr>
            <a:r>
              <a:rPr lang="en" sz="1100"/>
              <a:t>Specific: </a:t>
            </a:r>
            <a:r>
              <a:rPr lang="en" sz="1200"/>
              <a:t>compare fractions using concrete materials, without using standard fractional notation (e.g., use fraction pieces to show that three fourths are bigger than one half, but smaller than one whole); </a:t>
            </a:r>
          </a:p>
        </p:txBody>
      </p:sp>
      <p:sp>
        <p:nvSpPr>
          <p:cNvPr id="82" name="Shape 82"/>
          <p:cNvSpPr txBox="1"/>
          <p:nvPr/>
        </p:nvSpPr>
        <p:spPr>
          <a:xfrm>
            <a:off x="6516700" y="385475"/>
            <a:ext cx="2397000" cy="4035300"/>
          </a:xfrm>
          <a:prstGeom prst="rect">
            <a:avLst/>
          </a:prstGeom>
          <a:noFill/>
          <a:ln>
            <a:noFill/>
          </a:ln>
        </p:spPr>
        <p:txBody>
          <a:bodyPr anchorCtr="0" anchor="t" bIns="91425" lIns="91425" rIns="91425" wrap="square" tIns="91425">
            <a:noAutofit/>
          </a:bodyPr>
          <a:lstStyle/>
          <a:p>
            <a:pPr indent="0" lvl="0" marL="0" algn="ctr">
              <a:spcBef>
                <a:spcPts val="0"/>
              </a:spcBef>
              <a:buNone/>
            </a:pPr>
            <a:r>
              <a:rPr lang="en" u="sng"/>
              <a:t>Activity Two </a:t>
            </a:r>
          </a:p>
          <a:p>
            <a:pPr indent="0" lvl="0" marL="0" rtl="0">
              <a:lnSpc>
                <a:spcPct val="115000"/>
              </a:lnSpc>
              <a:spcBef>
                <a:spcPts val="0"/>
              </a:spcBef>
              <a:buNone/>
            </a:pPr>
            <a:r>
              <a:rPr lang="en" sz="1100"/>
              <a:t>Grade 4: </a:t>
            </a:r>
          </a:p>
          <a:p>
            <a:pPr indent="0" lvl="0" marL="0" rtl="0">
              <a:lnSpc>
                <a:spcPct val="115000"/>
              </a:lnSpc>
              <a:spcBef>
                <a:spcPts val="0"/>
              </a:spcBef>
              <a:buNone/>
            </a:pPr>
            <a:r>
              <a:t/>
            </a:r>
            <a:endParaRPr sz="1100"/>
          </a:p>
          <a:p>
            <a:pPr indent="0" lvl="0" marL="0" rtl="0">
              <a:lnSpc>
                <a:spcPct val="115000"/>
              </a:lnSpc>
              <a:spcBef>
                <a:spcPts val="0"/>
              </a:spcBef>
              <a:buNone/>
            </a:pPr>
            <a:r>
              <a:rPr lang="en" sz="1100"/>
              <a:t>Overall: identify quadrilaterals and three-dimensional figures and classify them by their geometric properties, and compare various angles to benchmarks </a:t>
            </a:r>
          </a:p>
          <a:p>
            <a:pPr indent="0" lvl="0" marL="0" rtl="0">
              <a:lnSpc>
                <a:spcPct val="115000"/>
              </a:lnSpc>
              <a:spcBef>
                <a:spcPts val="0"/>
              </a:spcBef>
              <a:buNone/>
            </a:pPr>
            <a:r>
              <a:t/>
            </a:r>
            <a:endParaRPr sz="1100"/>
          </a:p>
          <a:p>
            <a:pPr indent="0" lvl="0" marL="0" rtl="0">
              <a:lnSpc>
                <a:spcPct val="115000"/>
              </a:lnSpc>
              <a:spcBef>
                <a:spcPts val="0"/>
              </a:spcBef>
              <a:buNone/>
            </a:pPr>
            <a:r>
              <a:rPr lang="en" sz="1100"/>
              <a:t>Specific: Draw the lines of symmetry of two-dimensional shapes, through investigation using a variety of tools (eg., Mira, grid paper) and strategies (eg., paper folding)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237025" y="127950"/>
            <a:ext cx="3538500" cy="847800"/>
          </a:xfrm>
          <a:prstGeom prst="rect">
            <a:avLst/>
          </a:prstGeom>
        </p:spPr>
        <p:txBody>
          <a:bodyPr anchorCtr="0" anchor="ctr" bIns="91425" lIns="91425" rIns="91425" wrap="square" tIns="91425">
            <a:noAutofit/>
          </a:bodyPr>
          <a:lstStyle/>
          <a:p>
            <a:pPr indent="0" lvl="0" marL="0">
              <a:spcBef>
                <a:spcPts val="0"/>
              </a:spcBef>
              <a:buNone/>
            </a:pPr>
            <a:r>
              <a:rPr lang="en"/>
              <a:t>Activity One</a:t>
            </a:r>
          </a:p>
        </p:txBody>
      </p:sp>
      <p:pic>
        <p:nvPicPr>
          <p:cNvPr descr="fractions.jpg" id="88" name="Shape 88"/>
          <p:cNvPicPr preferRelativeResize="0"/>
          <p:nvPr/>
        </p:nvPicPr>
        <p:blipFill>
          <a:blip r:embed="rId3">
            <a:alphaModFix/>
          </a:blip>
          <a:stretch>
            <a:fillRect/>
          </a:stretch>
        </p:blipFill>
        <p:spPr>
          <a:xfrm rot="-5400000">
            <a:off x="5633462" y="711036"/>
            <a:ext cx="2791050" cy="3721424"/>
          </a:xfrm>
          <a:prstGeom prst="rect">
            <a:avLst/>
          </a:prstGeom>
          <a:noFill/>
          <a:ln>
            <a:noFill/>
          </a:ln>
        </p:spPr>
      </p:pic>
      <p:sp>
        <p:nvSpPr>
          <p:cNvPr id="89" name="Shape 89"/>
          <p:cNvSpPr txBox="1"/>
          <p:nvPr/>
        </p:nvSpPr>
        <p:spPr>
          <a:xfrm>
            <a:off x="361375" y="1144350"/>
            <a:ext cx="4432800" cy="3625800"/>
          </a:xfrm>
          <a:prstGeom prst="rect">
            <a:avLst/>
          </a:prstGeom>
          <a:noFill/>
          <a:ln>
            <a:noFill/>
          </a:ln>
        </p:spPr>
        <p:txBody>
          <a:bodyPr anchorCtr="0" anchor="t" bIns="91425" lIns="91425" rIns="91425" wrap="square" tIns="91425">
            <a:noAutofit/>
          </a:bodyPr>
          <a:lstStyle/>
          <a:p>
            <a:pPr indent="0" lvl="0" marL="0">
              <a:spcBef>
                <a:spcPts val="0"/>
              </a:spcBef>
              <a:buNone/>
            </a:pPr>
            <a:r>
              <a:rPr lang="en"/>
              <a:t>-Each student is given a few patterning blocks at a time and are asked to determine the value of each piece, hinting that the hexagon equals one</a:t>
            </a:r>
          </a:p>
          <a:p>
            <a:pPr indent="0" lvl="0" marL="0">
              <a:spcBef>
                <a:spcPts val="0"/>
              </a:spcBef>
              <a:buNone/>
            </a:pPr>
            <a:r>
              <a:t/>
            </a:r>
            <a:endParaRPr/>
          </a:p>
          <a:p>
            <a:pPr indent="0" lvl="0" marL="0" rtl="0">
              <a:spcBef>
                <a:spcPts val="0"/>
              </a:spcBef>
              <a:buNone/>
            </a:pPr>
            <a:r>
              <a:t/>
            </a:r>
            <a:endParaRPr/>
          </a:p>
          <a:p>
            <a:pPr indent="0" lvl="0" marL="0">
              <a:spcBef>
                <a:spcPts val="0"/>
              </a:spcBef>
              <a:buNone/>
            </a:pPr>
            <a:r>
              <a:rPr lang="en"/>
              <a:t>-Students will consider this information to find as many equivalent fractions as possible </a:t>
            </a:r>
          </a:p>
          <a:p>
            <a:pPr indent="0" lvl="0" marL="0">
              <a:spcBef>
                <a:spcPts val="0"/>
              </a:spcBef>
              <a:buNone/>
            </a:pPr>
            <a:r>
              <a:t/>
            </a:r>
            <a:endParaRPr/>
          </a:p>
          <a:p>
            <a:pPr indent="0" lvl="0" marL="0" rtl="0">
              <a:spcBef>
                <a:spcPts val="0"/>
              </a:spcBef>
              <a:buNone/>
            </a:pPr>
            <a:r>
              <a:t/>
            </a:r>
            <a:endParaRPr/>
          </a:p>
          <a:p>
            <a:pPr indent="0" lvl="0" marL="0" rtl="0">
              <a:spcBef>
                <a:spcPts val="0"/>
              </a:spcBef>
              <a:buNone/>
            </a:pPr>
            <a:r>
              <a:rPr lang="en"/>
              <a:t>-This activity is great for all levels of students: students are able to choose a piece and sort out what other pieces fit “on top” of it. </a:t>
            </a:r>
          </a:p>
          <a:p>
            <a:pPr indent="0" lvl="0" mar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4697800" y="0"/>
            <a:ext cx="4446300" cy="1630800"/>
          </a:xfrm>
          <a:prstGeom prst="rect">
            <a:avLst/>
          </a:prstGeom>
        </p:spPr>
        <p:txBody>
          <a:bodyPr anchorCtr="0" anchor="ctr" bIns="91425" lIns="91425" rIns="91425" wrap="square" tIns="91425">
            <a:noAutofit/>
          </a:bodyPr>
          <a:lstStyle/>
          <a:p>
            <a:pPr indent="0" lvl="0" marL="0" algn="l">
              <a:spcBef>
                <a:spcPts val="0"/>
              </a:spcBef>
              <a:buNone/>
            </a:pPr>
            <a:r>
              <a:rPr lang="en"/>
              <a:t>Activity One continued</a:t>
            </a:r>
          </a:p>
        </p:txBody>
      </p:sp>
      <p:pic>
        <p:nvPicPr>
          <p:cNvPr descr="fracct.jpg" id="95" name="Shape 95"/>
          <p:cNvPicPr preferRelativeResize="0"/>
          <p:nvPr/>
        </p:nvPicPr>
        <p:blipFill>
          <a:blip r:embed="rId3">
            <a:alphaModFix/>
          </a:blip>
          <a:stretch>
            <a:fillRect/>
          </a:stretch>
        </p:blipFill>
        <p:spPr>
          <a:xfrm>
            <a:off x="210000" y="1060004"/>
            <a:ext cx="3866550" cy="2899925"/>
          </a:xfrm>
          <a:prstGeom prst="rect">
            <a:avLst/>
          </a:prstGeom>
          <a:noFill/>
          <a:ln>
            <a:noFill/>
          </a:ln>
        </p:spPr>
      </p:pic>
      <p:sp>
        <p:nvSpPr>
          <p:cNvPr id="96" name="Shape 96"/>
          <p:cNvSpPr txBox="1"/>
          <p:nvPr/>
        </p:nvSpPr>
        <p:spPr>
          <a:xfrm>
            <a:off x="4697800" y="1794800"/>
            <a:ext cx="3927000" cy="2899800"/>
          </a:xfrm>
          <a:prstGeom prst="rect">
            <a:avLst/>
          </a:prstGeom>
          <a:noFill/>
          <a:ln>
            <a:noFill/>
          </a:ln>
        </p:spPr>
        <p:txBody>
          <a:bodyPr anchorCtr="0" anchor="t" bIns="91425" lIns="91425" rIns="91425" wrap="square" tIns="91425">
            <a:noAutofit/>
          </a:bodyPr>
          <a:lstStyle/>
          <a:p>
            <a:pPr indent="0" lvl="0" marL="0">
              <a:spcBef>
                <a:spcPts val="0"/>
              </a:spcBef>
              <a:buNone/>
            </a:pPr>
            <a:r>
              <a:t/>
            </a:r>
            <a:endParaRPr/>
          </a:p>
          <a:p>
            <a:pPr indent="0" lvl="0" marL="0">
              <a:spcBef>
                <a:spcPts val="0"/>
              </a:spcBef>
              <a:buNone/>
            </a:pPr>
            <a:r>
              <a:t/>
            </a:r>
            <a:endParaRPr/>
          </a:p>
          <a:p>
            <a:pPr indent="0" lvl="0" marL="0">
              <a:spcBef>
                <a:spcPts val="0"/>
              </a:spcBef>
              <a:buNone/>
            </a:pPr>
            <a:r>
              <a:rPr lang="en"/>
              <a:t>-It is also a great way for students to think deeper when mixing fraction combinations</a:t>
            </a:r>
          </a:p>
          <a:p>
            <a:pPr indent="0" lvl="0" marL="0">
              <a:spcBef>
                <a:spcPts val="0"/>
              </a:spcBef>
              <a:buNone/>
            </a:pPr>
            <a:r>
              <a:t/>
            </a:r>
            <a:endParaRPr/>
          </a:p>
          <a:p>
            <a:pPr indent="0" lvl="0" marL="0">
              <a:spcBef>
                <a:spcPts val="0"/>
              </a:spcBef>
              <a:buNone/>
            </a:pPr>
            <a:r>
              <a:t/>
            </a:r>
            <a:endParaRPr/>
          </a:p>
          <a:p>
            <a:pPr indent="0" lvl="0" marL="0">
              <a:spcBef>
                <a:spcPts val="0"/>
              </a:spcBef>
              <a:buNone/>
            </a:pPr>
            <a:r>
              <a:rPr lang="en"/>
              <a:t> </a:t>
            </a:r>
          </a:p>
          <a:p>
            <a:pPr indent="0" lvl="0" marL="0">
              <a:spcBef>
                <a:spcPts val="0"/>
              </a:spcBef>
              <a:buNone/>
            </a:pPr>
            <a:r>
              <a:rPr lang="en"/>
              <a:t>- When students are comfortable, they can begin to add fractions together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5537100" y="67725"/>
            <a:ext cx="3538500" cy="1064700"/>
          </a:xfrm>
          <a:prstGeom prst="rect">
            <a:avLst/>
          </a:prstGeom>
        </p:spPr>
        <p:txBody>
          <a:bodyPr anchorCtr="0" anchor="ctr" bIns="91425" lIns="91425" rIns="91425" wrap="square" tIns="91425">
            <a:noAutofit/>
          </a:bodyPr>
          <a:lstStyle/>
          <a:p>
            <a:pPr indent="0" lvl="0" marL="0">
              <a:spcBef>
                <a:spcPts val="0"/>
              </a:spcBef>
              <a:buNone/>
            </a:pPr>
            <a:r>
              <a:rPr lang="en"/>
              <a:t>Activity Two </a:t>
            </a:r>
          </a:p>
        </p:txBody>
      </p:sp>
      <p:sp>
        <p:nvSpPr>
          <p:cNvPr id="102" name="Shape 102"/>
          <p:cNvSpPr txBox="1"/>
          <p:nvPr/>
        </p:nvSpPr>
        <p:spPr>
          <a:xfrm>
            <a:off x="277050" y="3673925"/>
            <a:ext cx="7504500" cy="1264800"/>
          </a:xfrm>
          <a:prstGeom prst="rect">
            <a:avLst/>
          </a:prstGeom>
          <a:noFill/>
          <a:ln>
            <a:noFill/>
          </a:ln>
        </p:spPr>
        <p:txBody>
          <a:bodyPr anchorCtr="0" anchor="t" bIns="91425" lIns="91425" rIns="91425" wrap="square" tIns="91425">
            <a:noAutofit/>
          </a:bodyPr>
          <a:lstStyle/>
          <a:p>
            <a:pPr indent="0" lvl="0" marL="0" rtl="0">
              <a:spcBef>
                <a:spcPts val="0"/>
              </a:spcBef>
              <a:buNone/>
            </a:pPr>
            <a:r>
              <a:rPr lang="en" u="sng"/>
              <a:t>Accessible and free virtual manipulative </a:t>
            </a:r>
          </a:p>
          <a:p>
            <a:pPr indent="-317500" lvl="0" marL="457200" rtl="0">
              <a:spcBef>
                <a:spcPts val="0"/>
              </a:spcBef>
              <a:spcAft>
                <a:spcPts val="0"/>
              </a:spcAft>
              <a:buSzPts val="1400"/>
              <a:buChar char="-"/>
            </a:pPr>
            <a:r>
              <a:rPr lang="en"/>
              <a:t>Virtual manipulatives: “digital versions of the concrete materials found in the classrooms today including pattern blocks” (Van pg 113) </a:t>
            </a:r>
          </a:p>
          <a:p>
            <a:pPr indent="-317500" lvl="0" marL="457200">
              <a:spcBef>
                <a:spcPts val="0"/>
              </a:spcBef>
              <a:buSzPts val="1400"/>
              <a:buChar char="-"/>
            </a:pPr>
            <a:r>
              <a:rPr lang="en"/>
              <a:t>Accommodations</a:t>
            </a:r>
            <a:r>
              <a:rPr lang="en"/>
              <a:t> available for special purposes</a:t>
            </a:r>
          </a:p>
        </p:txBody>
      </p:sp>
      <p:pic>
        <p:nvPicPr>
          <p:cNvPr descr="Screen Shot 2016-10-27 at 1.30.51 PM.png" id="103" name="Shape 103"/>
          <p:cNvPicPr preferRelativeResize="0"/>
          <p:nvPr/>
        </p:nvPicPr>
        <p:blipFill rotWithShape="1">
          <a:blip r:embed="rId4">
            <a:alphaModFix/>
          </a:blip>
          <a:srcRect b="0" l="0" r="0" t="0"/>
          <a:stretch/>
        </p:blipFill>
        <p:spPr>
          <a:xfrm>
            <a:off x="450025" y="333000"/>
            <a:ext cx="4586402" cy="2867975"/>
          </a:xfrm>
          <a:prstGeom prst="rect">
            <a:avLst/>
          </a:prstGeom>
          <a:noFill/>
          <a:ln>
            <a:noFill/>
          </a:ln>
        </p:spPr>
      </p:pic>
      <p:sp>
        <p:nvSpPr>
          <p:cNvPr id="104" name="Shape 104"/>
          <p:cNvSpPr txBox="1"/>
          <p:nvPr/>
        </p:nvSpPr>
        <p:spPr>
          <a:xfrm>
            <a:off x="5492825" y="1373200"/>
            <a:ext cx="3495000" cy="2300700"/>
          </a:xfrm>
          <a:prstGeom prst="rect">
            <a:avLst/>
          </a:prstGeom>
          <a:noFill/>
          <a:ln>
            <a:noFill/>
          </a:ln>
        </p:spPr>
        <p:txBody>
          <a:bodyPr anchorCtr="0" anchor="t" bIns="91425" lIns="91425" rIns="91425" wrap="square" tIns="91425">
            <a:noAutofit/>
          </a:bodyPr>
          <a:lstStyle/>
          <a:p>
            <a:pPr indent="-317500" lvl="0" marL="457200" rtl="0">
              <a:spcBef>
                <a:spcPts val="0"/>
              </a:spcBef>
              <a:buSzPts val="1400"/>
              <a:buChar char="-"/>
            </a:pPr>
            <a:r>
              <a:rPr lang="en"/>
              <a:t>Students will be introduced to the App/Website called, The Math Learning Centre.  </a:t>
            </a:r>
          </a:p>
          <a:p>
            <a:pPr indent="0" lvl="0" marL="0" rtl="0">
              <a:spcBef>
                <a:spcPts val="0"/>
              </a:spcBef>
              <a:buNone/>
            </a:pPr>
            <a:r>
              <a:t/>
            </a:r>
            <a:endParaRPr/>
          </a:p>
          <a:p>
            <a:pPr indent="-317500" lvl="0" marL="457200">
              <a:spcBef>
                <a:spcPts val="0"/>
              </a:spcBef>
              <a:buSzPts val="1400"/>
              <a:buChar char="-"/>
            </a:pPr>
            <a:r>
              <a:rPr lang="en"/>
              <a:t>Students can create a  </a:t>
            </a:r>
            <a:r>
              <a:rPr lang="en"/>
              <a:t>symmetry line</a:t>
            </a:r>
            <a:r>
              <a:rPr lang="en"/>
              <a:t> or will be given half of the line to show their understanding of how to turn,flip, and slide their shapes to create a symmetrical view.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Shape 109"/>
          <p:cNvSpPr txBox="1"/>
          <p:nvPr>
            <p:ph type="title"/>
          </p:nvPr>
        </p:nvSpPr>
        <p:spPr>
          <a:xfrm>
            <a:off x="4611725" y="102250"/>
            <a:ext cx="4408200" cy="698100"/>
          </a:xfrm>
          <a:prstGeom prst="rect">
            <a:avLst/>
          </a:prstGeom>
        </p:spPr>
        <p:txBody>
          <a:bodyPr anchorCtr="0" anchor="ctr" bIns="91425" lIns="91425" rIns="91425" wrap="square" tIns="91425">
            <a:noAutofit/>
          </a:bodyPr>
          <a:lstStyle/>
          <a:p>
            <a:pPr indent="0" lvl="0" marL="0">
              <a:spcBef>
                <a:spcPts val="0"/>
              </a:spcBef>
              <a:buNone/>
            </a:pPr>
            <a:r>
              <a:rPr lang="en"/>
              <a:t>Activity Two Continued </a:t>
            </a:r>
          </a:p>
        </p:txBody>
      </p:sp>
      <p:pic>
        <p:nvPicPr>
          <p:cNvPr id="110" name="Shape 110"/>
          <p:cNvPicPr preferRelativeResize="0"/>
          <p:nvPr/>
        </p:nvPicPr>
        <p:blipFill rotWithShape="1">
          <a:blip r:embed="rId3">
            <a:alphaModFix/>
          </a:blip>
          <a:srcRect b="-1378" l="0" r="14022" t="0"/>
          <a:stretch/>
        </p:blipFill>
        <p:spPr>
          <a:xfrm>
            <a:off x="234750" y="2839521"/>
            <a:ext cx="3418301" cy="2303979"/>
          </a:xfrm>
          <a:prstGeom prst="rect">
            <a:avLst/>
          </a:prstGeom>
          <a:noFill/>
          <a:ln>
            <a:noFill/>
          </a:ln>
        </p:spPr>
      </p:pic>
      <p:sp>
        <p:nvSpPr>
          <p:cNvPr id="111" name="Shape 111"/>
          <p:cNvSpPr txBox="1"/>
          <p:nvPr/>
        </p:nvSpPr>
        <p:spPr>
          <a:xfrm>
            <a:off x="4356950" y="1400500"/>
            <a:ext cx="4593300" cy="3576300"/>
          </a:xfrm>
          <a:prstGeom prst="rect">
            <a:avLst/>
          </a:prstGeom>
          <a:noFill/>
          <a:ln>
            <a:noFill/>
          </a:ln>
        </p:spPr>
        <p:txBody>
          <a:bodyPr anchorCtr="0" anchor="t" bIns="91425" lIns="91425" rIns="91425" wrap="square" tIns="91425">
            <a:noAutofit/>
          </a:bodyPr>
          <a:lstStyle/>
          <a:p>
            <a:pPr indent="-317500" lvl="0" marL="457200" rtl="0">
              <a:spcBef>
                <a:spcPts val="0"/>
              </a:spcBef>
              <a:buSzPts val="1400"/>
              <a:buChar char="-"/>
            </a:pPr>
            <a:r>
              <a:rPr lang="en"/>
              <a:t>Students will investigate, explore, and compare the differences in using 2D patterning blocks to create objects and animal shapes. </a:t>
            </a:r>
          </a:p>
          <a:p>
            <a:pPr indent="0" lvl="0" marL="0" rtl="0">
              <a:spcBef>
                <a:spcPts val="0"/>
              </a:spcBef>
              <a:buNone/>
            </a:pPr>
            <a:r>
              <a:t/>
            </a:r>
            <a:endParaRPr/>
          </a:p>
          <a:p>
            <a:pPr indent="-317500" lvl="0" marL="457200" rtl="0">
              <a:spcBef>
                <a:spcPts val="0"/>
              </a:spcBef>
              <a:buSzPts val="1400"/>
              <a:buChar char="-"/>
            </a:pPr>
            <a:r>
              <a:rPr lang="en"/>
              <a:t>This App/Website is one tool students can use to help in understanding geometric properties of each shape.</a:t>
            </a:r>
          </a:p>
          <a:p>
            <a:pPr indent="0" lvl="0" marL="0" rtl="0">
              <a:spcBef>
                <a:spcPts val="0"/>
              </a:spcBef>
              <a:buNone/>
            </a:pPr>
            <a:r>
              <a:t/>
            </a:r>
            <a:endParaRPr/>
          </a:p>
          <a:p>
            <a:pPr indent="-317500" lvl="0" marL="457200" rtl="0">
              <a:spcBef>
                <a:spcPts val="0"/>
              </a:spcBef>
              <a:spcAft>
                <a:spcPts val="0"/>
              </a:spcAft>
              <a:buSzPts val="1400"/>
              <a:buChar char="-"/>
            </a:pPr>
            <a:r>
              <a:rPr b="1" lang="en"/>
              <a:t>We want you to now open up your computers to try it out with the line of symmetry we created! (An idea?) </a:t>
            </a:r>
          </a:p>
          <a:p>
            <a:pPr indent="-317500" lvl="0" marL="457200" rtl="0">
              <a:spcBef>
                <a:spcPts val="0"/>
              </a:spcBef>
              <a:buSzPts val="1400"/>
              <a:buChar char="-"/>
            </a:pPr>
            <a:r>
              <a:rPr b="1" lang="en"/>
              <a:t>(Going to add something else here) </a:t>
            </a:r>
          </a:p>
          <a:p>
            <a:pPr indent="0" lvl="0" marL="0" rtl="0">
              <a:spcBef>
                <a:spcPts val="0"/>
              </a:spcBef>
              <a:buNone/>
            </a:pPr>
            <a:r>
              <a:t/>
            </a:r>
            <a:endParaRPr b="1"/>
          </a:p>
        </p:txBody>
      </p:sp>
      <p:sp>
        <p:nvSpPr>
          <p:cNvPr id="112" name="Shape 112" title="Math Manipulative's App/Website">
            <a:hlinkClick r:id="rId4"/>
          </p:cNvPr>
          <p:cNvSpPr/>
          <p:nvPr/>
        </p:nvSpPr>
        <p:spPr>
          <a:xfrm>
            <a:off x="189691" y="102250"/>
            <a:ext cx="3508409" cy="2631300"/>
          </a:xfrm>
          <a:prstGeom prst="rect">
            <a:avLst/>
          </a:prstGeom>
          <a:blipFill>
            <a:blip r:embed="rId5">
              <a:alphaModFix/>
            </a:blip>
            <a:stretch>
              <a:fillRect/>
            </a:stretch>
          </a:blipFill>
          <a:ln>
            <a:noFill/>
          </a:ln>
        </p:spPr>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265500" y="1081400"/>
            <a:ext cx="4045200" cy="1710300"/>
          </a:xfrm>
          <a:prstGeom prst="rect">
            <a:avLst/>
          </a:prstGeom>
        </p:spPr>
        <p:txBody>
          <a:bodyPr anchorCtr="0" anchor="b" bIns="91425" lIns="91425" rIns="91425" wrap="square" tIns="91425">
            <a:noAutofit/>
          </a:bodyPr>
          <a:lstStyle/>
          <a:p>
            <a:pPr indent="0" lvl="0" marL="0">
              <a:spcBef>
                <a:spcPts val="0"/>
              </a:spcBef>
              <a:buNone/>
            </a:pPr>
            <a:r>
              <a:rPr lang="en"/>
              <a:t>How do patterning blocks help students?</a:t>
            </a:r>
          </a:p>
        </p:txBody>
      </p:sp>
      <p:sp>
        <p:nvSpPr>
          <p:cNvPr id="118" name="Shape 118"/>
          <p:cNvSpPr txBox="1"/>
          <p:nvPr>
            <p:ph idx="2" type="body"/>
          </p:nvPr>
        </p:nvSpPr>
        <p:spPr>
          <a:xfrm>
            <a:off x="4915400" y="144550"/>
            <a:ext cx="4106700" cy="4914600"/>
          </a:xfrm>
          <a:prstGeom prst="rect">
            <a:avLst/>
          </a:prstGeom>
        </p:spPr>
        <p:txBody>
          <a:bodyPr anchorCtr="0" anchor="ctr" bIns="91425" lIns="91425" rIns="91425" wrap="square" tIns="91425">
            <a:noAutofit/>
          </a:bodyPr>
          <a:lstStyle/>
          <a:p>
            <a:pPr indent="-317500" lvl="0" marL="457200" rtl="0">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Able to explore many relationships such as fractions, angles, transformations, patterning, measurement, symmetry etc.</a:t>
            </a:r>
          </a:p>
          <a:p>
            <a:pPr indent="-317500" lvl="0" marL="457200" rtl="0">
              <a:lnSpc>
                <a:spcPct val="115000"/>
              </a:lnSpc>
              <a:spcBef>
                <a:spcPts val="0"/>
              </a:spcBef>
              <a:spcAft>
                <a:spcPts val="0"/>
              </a:spcAft>
              <a:buClr>
                <a:srgbClr val="333333"/>
              </a:buClr>
              <a:buSzPts val="1400"/>
              <a:buFont typeface="Arial"/>
              <a:buChar char="-"/>
            </a:pPr>
            <a:r>
              <a:rPr lang="en" sz="1400">
                <a:solidFill>
                  <a:srgbClr val="333333"/>
                </a:solidFill>
                <a:latin typeface="Arial"/>
                <a:ea typeface="Arial"/>
                <a:cs typeface="Arial"/>
                <a:sym typeface="Arial"/>
              </a:rPr>
              <a:t>Once students have an understanding through a hands on experience using patterning blocks, they will have a better understanding on how to recognize patterns</a:t>
            </a:r>
          </a:p>
          <a:p>
            <a:pPr indent="-317500" lvl="0" marL="457200" rtl="0">
              <a:lnSpc>
                <a:spcPct val="115000"/>
              </a:lnSpc>
              <a:spcBef>
                <a:spcPts val="0"/>
              </a:spcBef>
              <a:spcAft>
                <a:spcPts val="0"/>
              </a:spcAft>
              <a:buClr>
                <a:srgbClr val="333333"/>
              </a:buClr>
              <a:buSzPts val="1400"/>
              <a:buFont typeface="Arial"/>
              <a:buChar char="-"/>
            </a:pPr>
            <a:r>
              <a:rPr lang="en" sz="1400">
                <a:solidFill>
                  <a:srgbClr val="333333"/>
                </a:solidFill>
                <a:latin typeface="Arial"/>
                <a:ea typeface="Arial"/>
                <a:cs typeface="Arial"/>
                <a:sym typeface="Arial"/>
              </a:rPr>
              <a:t>Students that struggle are able to fall back and use pattern blocks to assist them when solving problems.  </a:t>
            </a:r>
          </a:p>
          <a:p>
            <a:pPr indent="-317500" lvl="0" marL="457200" rtl="0">
              <a:lnSpc>
                <a:spcPct val="115000"/>
              </a:lnSpc>
              <a:spcBef>
                <a:spcPts val="0"/>
              </a:spcBef>
              <a:spcAft>
                <a:spcPts val="0"/>
              </a:spcAft>
              <a:buClr>
                <a:srgbClr val="222222"/>
              </a:buClr>
              <a:buSzPts val="1400"/>
              <a:buFont typeface="Arial"/>
              <a:buChar char="-"/>
            </a:pPr>
            <a:r>
              <a:rPr lang="en" sz="1400">
                <a:solidFill>
                  <a:srgbClr val="222222"/>
                </a:solidFill>
                <a:latin typeface="Arial"/>
                <a:ea typeface="Arial"/>
                <a:cs typeface="Arial"/>
                <a:sym typeface="Arial"/>
              </a:rPr>
              <a:t>Through the observation of different representations of a pattern, students begin to identify some of the properties of the pattern</a:t>
            </a:r>
            <a:r>
              <a:rPr lang="en" sz="1400">
                <a:solidFill>
                  <a:srgbClr val="222222"/>
                </a:solidFill>
                <a:latin typeface="Arial"/>
                <a:ea typeface="Arial"/>
                <a:cs typeface="Arial"/>
                <a:sym typeface="Arial"/>
              </a:rPr>
              <a:t>.</a:t>
            </a:r>
          </a:p>
          <a:p>
            <a:pPr indent="-317500" lvl="0" marL="457200" rtl="0">
              <a:lnSpc>
                <a:spcPct val="115000"/>
              </a:lnSpc>
              <a:spcBef>
                <a:spcPts val="0"/>
              </a:spcBef>
              <a:spcAft>
                <a:spcPts val="0"/>
              </a:spcAft>
              <a:buClr>
                <a:srgbClr val="000000"/>
              </a:buClr>
              <a:buSzPts val="1400"/>
              <a:buFont typeface="Arial"/>
              <a:buChar char="-"/>
            </a:pPr>
            <a:r>
              <a:rPr lang="en" sz="1400">
                <a:solidFill>
                  <a:srgbClr val="000000"/>
                </a:solidFill>
                <a:latin typeface="Arial"/>
                <a:ea typeface="Arial"/>
                <a:cs typeface="Arial"/>
                <a:sym typeface="Arial"/>
              </a:rPr>
              <a:t>Manipulatives such as patterning blocks help students create patterns and recognize relationships. </a:t>
            </a:r>
          </a:p>
          <a:p>
            <a:pPr indent="0" lvl="0" marL="0">
              <a:lnSpc>
                <a:spcPct val="100000"/>
              </a:lnSpc>
              <a:spcBef>
                <a:spcPts val="0"/>
              </a:spcBef>
              <a:spcAft>
                <a:spcPts val="0"/>
              </a:spcAft>
              <a:buNone/>
            </a:pPr>
            <a:r>
              <a:t/>
            </a:r>
            <a:endParaRPr sz="1400">
              <a:solidFill>
                <a:srgbClr val="000000"/>
              </a:solidFill>
              <a:latin typeface="Arial"/>
              <a:ea typeface="Arial"/>
              <a:cs typeface="Arial"/>
              <a:sym typeface="Arial"/>
            </a:endParaRPr>
          </a:p>
        </p:txBody>
      </p:sp>
      <p:sp>
        <p:nvSpPr>
          <p:cNvPr id="119" name="Shape 119"/>
          <p:cNvSpPr txBox="1"/>
          <p:nvPr/>
        </p:nvSpPr>
        <p:spPr>
          <a:xfrm>
            <a:off x="602275" y="2939150"/>
            <a:ext cx="3348600" cy="1746600"/>
          </a:xfrm>
          <a:prstGeom prst="rect">
            <a:avLst/>
          </a:prstGeom>
          <a:noFill/>
          <a:ln>
            <a:noFill/>
          </a:ln>
        </p:spPr>
        <p:txBody>
          <a:bodyPr anchorCtr="0" anchor="t" bIns="91425" lIns="91425" rIns="91425" wrap="square" tIns="91425">
            <a:noAutofit/>
          </a:bodyPr>
          <a:lstStyle/>
          <a:p>
            <a:pPr indent="0" lvl="0" marL="0" rtl="0">
              <a:spcBef>
                <a:spcPts val="0"/>
              </a:spcBef>
              <a:buNone/>
            </a:pPr>
            <a:r>
              <a:t/>
            </a:r>
            <a:endParaRPr sz="1250">
              <a:solidFill>
                <a:srgbClr val="333333"/>
              </a:solidFill>
              <a:highlight>
                <a:srgbClr val="FFFFFF"/>
              </a:highlight>
            </a:endParaRPr>
          </a:p>
          <a:p>
            <a:pPr indent="0" lvl="0" mar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